
<file path=[Content_Types].xml><?xml version="1.0" encoding="utf-8"?>
<Types xmlns="http://schemas.openxmlformats.org/package/2006/content-types">
  <Default Extension="glb" ContentType="model/gltf.binary"/>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8" r:id="rId3"/>
    <p:sldId id="259" r:id="rId4"/>
    <p:sldId id="260" r:id="rId5"/>
    <p:sldId id="261" r:id="rId6"/>
    <p:sldId id="262" r:id="rId7"/>
    <p:sldId id="263" r:id="rId8"/>
    <p:sldId id="264" r:id="rId9"/>
    <p:sldId id="265" r:id="rId10"/>
    <p:sldId id="266" r:id="rId11"/>
    <p:sldId id="267" r:id="rId12"/>
    <p:sldId id="270" r:id="rId13"/>
    <p:sldId id="271" r:id="rId14"/>
    <p:sldId id="272" r:id="rId15"/>
    <p:sldId id="274" r:id="rId16"/>
    <p:sldId id="273" r:id="rId17"/>
    <p:sldId id="275" r:id="rId18"/>
    <p:sldId id="277" r:id="rId19"/>
    <p:sldId id="276" r:id="rId20"/>
    <p:sldId id="278" r:id="rId21"/>
    <p:sldId id="279" r:id="rId22"/>
    <p:sldId id="280" r:id="rId23"/>
    <p:sldId id="281" r:id="rId24"/>
    <p:sldId id="283" r:id="rId25"/>
    <p:sldId id="284" r:id="rId26"/>
    <p:sldId id="285" r:id="rId27"/>
    <p:sldId id="286" r:id="rId28"/>
    <p:sldId id="287" r:id="rId29"/>
    <p:sldId id="288" r:id="rId30"/>
    <p:sldId id="289" r:id="rId31"/>
    <p:sldId id="290" r:id="rId32"/>
    <p:sldId id="292" r:id="rId33"/>
    <p:sldId id="293" r:id="rId34"/>
    <p:sldId id="294" r:id="rId35"/>
    <p:sldId id="291" r:id="rId36"/>
    <p:sldId id="295" r:id="rId37"/>
    <p:sldId id="302" r:id="rId38"/>
    <p:sldId id="296" r:id="rId39"/>
    <p:sldId id="297" r:id="rId40"/>
    <p:sldId id="298" r:id="rId41"/>
    <p:sldId id="299" r:id="rId42"/>
    <p:sldId id="300" r:id="rId43"/>
    <p:sldId id="301" r:id="rId44"/>
    <p:sldId id="303" r:id="rId45"/>
    <p:sldId id="304" r:id="rId46"/>
    <p:sldId id="305" r:id="rId47"/>
    <p:sldId id="306" r:id="rId48"/>
    <p:sldId id="307" r:id="rId49"/>
    <p:sldId id="308" r:id="rId50"/>
    <p:sldId id="309" r:id="rId51"/>
    <p:sldId id="310" r:id="rId5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A049F8-B6DE-4C10-BBB3-9422D9C21CC1}">
          <p14:sldIdLst>
            <p14:sldId id="256"/>
            <p14:sldId id="258"/>
          </p14:sldIdLst>
        </p14:section>
        <p14:section name="Plan" id="{51284795-6BB7-470C-A76B-A6E5AFF5A942}">
          <p14:sldIdLst>
            <p14:sldId id="259"/>
            <p14:sldId id="260"/>
            <p14:sldId id="261"/>
            <p14:sldId id="262"/>
            <p14:sldId id="263"/>
            <p14:sldId id="264"/>
          </p14:sldIdLst>
        </p14:section>
        <p14:section name="Introduction" id="{A338C3BF-8878-45C9-AC68-879E1A9C789C}">
          <p14:sldIdLst>
            <p14:sldId id="265"/>
          </p14:sldIdLst>
        </p14:section>
        <p14:section name="Challenge" id="{D7972AB2-0E32-4E39-BE1C-5C03E8FEAA94}">
          <p14:sldIdLst>
            <p14:sldId id="266"/>
            <p14:sldId id="267"/>
            <p14:sldId id="270"/>
            <p14:sldId id="271"/>
            <p14:sldId id="272"/>
            <p14:sldId id="274"/>
            <p14:sldId id="273"/>
            <p14:sldId id="275"/>
            <p14:sldId id="277"/>
            <p14:sldId id="276"/>
            <p14:sldId id="278"/>
            <p14:sldId id="279"/>
            <p14:sldId id="280"/>
            <p14:sldId id="281"/>
            <p14:sldId id="283"/>
            <p14:sldId id="284"/>
            <p14:sldId id="285"/>
            <p14:sldId id="286"/>
            <p14:sldId id="287"/>
            <p14:sldId id="288"/>
            <p14:sldId id="289"/>
            <p14:sldId id="290"/>
            <p14:sldId id="292"/>
            <p14:sldId id="293"/>
            <p14:sldId id="294"/>
            <p14:sldId id="291"/>
            <p14:sldId id="295"/>
            <p14:sldId id="302"/>
            <p14:sldId id="296"/>
            <p14:sldId id="297"/>
            <p14:sldId id="298"/>
            <p14:sldId id="299"/>
            <p14:sldId id="300"/>
            <p14:sldId id="301"/>
            <p14:sldId id="303"/>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ussa53423830@gmail.com" initials="m" lastIdx="2" clrIdx="0">
    <p:extLst>
      <p:ext uri="{19B8F6BF-5375-455C-9EA6-DF929625EA0E}">
        <p15:presenceInfo xmlns:p15="http://schemas.microsoft.com/office/powerpoint/2012/main" userId="f36d0af4d763499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03733"/>
    <a:srgbClr val="202227"/>
    <a:srgbClr val="202226"/>
    <a:srgbClr val="FFFFFF"/>
    <a:srgbClr val="DC0E20"/>
    <a:srgbClr val="E94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79774" autoAdjust="0"/>
  </p:normalViewPr>
  <p:slideViewPr>
    <p:cSldViewPr snapToGrid="0">
      <p:cViewPr varScale="1">
        <p:scale>
          <a:sx n="68" d="100"/>
          <a:sy n="68" d="100"/>
        </p:scale>
        <p:origin x="826" y="67"/>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28B97-BFEC-4524-8326-5FFBEE59058A}" type="datetimeFigureOut">
              <a:rPr lang="fr-FR" smtClean="0"/>
              <a:t>30/11/2024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8B41A-9ED5-4213-A3F6-9843FE22ED30}" type="slidenum">
              <a:rPr lang="fr-FR" smtClean="0"/>
              <a:t>‹#›</a:t>
            </a:fld>
            <a:endParaRPr lang="fr-FR"/>
          </a:p>
        </p:txBody>
      </p:sp>
    </p:spTree>
    <p:extLst>
      <p:ext uri="{BB962C8B-B14F-4D97-AF65-F5344CB8AC3E}">
        <p14:creationId xmlns:p14="http://schemas.microsoft.com/office/powerpoint/2010/main" val="74912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,everyone. I hope you are all doing well. My name is Mohamed Moussa, and along with my partner, </a:t>
            </a:r>
            <a:r>
              <a:rPr lang="en-US" dirty="0" err="1"/>
              <a:t>Abdellatif</a:t>
            </a:r>
            <a:r>
              <a:rPr lang="en-US" dirty="0"/>
              <a:t> </a:t>
            </a:r>
            <a:r>
              <a:rPr lang="en-US" dirty="0" err="1"/>
              <a:t>Shili</a:t>
            </a:r>
            <a:r>
              <a:rPr lang="en-US" dirty="0"/>
              <a:t>, we are pleased to present our project: a Laptop Recommendation Model.</a:t>
            </a:r>
            <a:endParaRPr lang="fr-FR" dirty="0"/>
          </a:p>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1</a:t>
            </a:fld>
            <a:endParaRPr lang="fr-FR"/>
          </a:p>
        </p:txBody>
      </p:sp>
    </p:spTree>
    <p:extLst>
      <p:ext uri="{BB962C8B-B14F-4D97-AF65-F5344CB8AC3E}">
        <p14:creationId xmlns:p14="http://schemas.microsoft.com/office/powerpoint/2010/main" val="313816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by introducing our starter dataset</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14</a:t>
            </a:fld>
            <a:endParaRPr lang="fr-FR"/>
          </a:p>
        </p:txBody>
      </p:sp>
    </p:spTree>
    <p:extLst>
      <p:ext uri="{BB962C8B-B14F-4D97-AF65-F5344CB8AC3E}">
        <p14:creationId xmlns:p14="http://schemas.microsoft.com/office/powerpoint/2010/main" val="3848655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consists of </a:t>
            </a:r>
            <a:r>
              <a:rPr lang="en-US" b="1" dirty="0"/>
              <a:t>12 features</a:t>
            </a:r>
            <a:r>
              <a:rPr lang="en-US" dirty="0"/>
              <a:t> and </a:t>
            </a:r>
            <a:r>
              <a:rPr lang="en-US" b="1" dirty="0"/>
              <a:t>1,303 samples</a:t>
            </a:r>
            <a:r>
              <a:rPr lang="en-US" dirty="0"/>
              <a:t>.</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15</a:t>
            </a:fld>
            <a:endParaRPr lang="fr-FR"/>
          </a:p>
        </p:txBody>
      </p:sp>
    </p:spTree>
    <p:extLst>
      <p:ext uri="{BB962C8B-B14F-4D97-AF65-F5344CB8AC3E}">
        <p14:creationId xmlns:p14="http://schemas.microsoft.com/office/powerpoint/2010/main" val="1312953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Oussama : As you can see, visualizing our data is challenging because the labels are not properly formatted, making it impossible to associate each bar with its corresponding label.</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16</a:t>
            </a:fld>
            <a:endParaRPr lang="fr-FR"/>
          </a:p>
        </p:txBody>
      </p:sp>
    </p:spTree>
    <p:extLst>
      <p:ext uri="{BB962C8B-B14F-4D97-AF65-F5344CB8AC3E}">
        <p14:creationId xmlns:p14="http://schemas.microsoft.com/office/powerpoint/2010/main" val="318671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17</a:t>
            </a:fld>
            <a:endParaRPr lang="fr-FR"/>
          </a:p>
        </p:txBody>
      </p:sp>
    </p:spTree>
    <p:extLst>
      <p:ext uri="{BB962C8B-B14F-4D97-AF65-F5344CB8AC3E}">
        <p14:creationId xmlns:p14="http://schemas.microsoft.com/office/powerpoint/2010/main" val="2245498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our dataset after cleaning.</a:t>
            </a:r>
          </a:p>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18</a:t>
            </a:fld>
            <a:endParaRPr lang="fr-FR"/>
          </a:p>
        </p:txBody>
      </p:sp>
    </p:spTree>
    <p:extLst>
      <p:ext uri="{BB962C8B-B14F-4D97-AF65-F5344CB8AC3E}">
        <p14:creationId xmlns:p14="http://schemas.microsoft.com/office/powerpoint/2010/main" val="4267727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19</a:t>
            </a:fld>
            <a:endParaRPr lang="fr-FR"/>
          </a:p>
        </p:txBody>
      </p:sp>
    </p:spTree>
    <p:extLst>
      <p:ext uri="{BB962C8B-B14F-4D97-AF65-F5344CB8AC3E}">
        <p14:creationId xmlns:p14="http://schemas.microsoft.com/office/powerpoint/2010/main" val="110237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done is removing features that don't align with our goals, such as screen size, memory, and TypeName, since they are irrelevant to our predictions. We also updated the labels to make them easier for our model to process. For instance, we removed the "GB" from the RAM values to keep them fully numeric. We also extracted the brand information from the CPU and GPU labels. For example, "NVIDIA RTX 2050" became just "NVIDIA," and "Intel Core i5 7200U" became "Intel Core i5." This helps prevent the model from generating too many unique combinations, which could complicate predictions, especially given the limited size of our dataset. We simplified the operating system label by changing "Windows 10" to "Windows.“ for example We also converted the price from rupees to Tunisian dinar since our target market is in Tunisia. Finally, we extracted a feature to indicate whether the screen supports touch functionality from the screen Resolution feature . This is important because touch-screen capability significantly impacts the price of a PC. Dropping this feature could result in inaccurate predictions, like assigning a high price to a PC with low specs, which we want to avoid.</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20</a:t>
            </a:fld>
            <a:endParaRPr lang="fr-FR"/>
          </a:p>
        </p:txBody>
      </p:sp>
    </p:spTree>
    <p:extLst>
      <p:ext uri="{BB962C8B-B14F-4D97-AF65-F5344CB8AC3E}">
        <p14:creationId xmlns:p14="http://schemas.microsoft.com/office/powerpoint/2010/main" val="1014988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 visualization is now much clearer, and we can explore our dataset more easily. For instance, we noticed that we only have one ARM GPU, </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21</a:t>
            </a:fld>
            <a:endParaRPr lang="fr-FR"/>
          </a:p>
        </p:txBody>
      </p:sp>
    </p:spTree>
    <p:extLst>
      <p:ext uri="{BB962C8B-B14F-4D97-AF65-F5344CB8AC3E}">
        <p14:creationId xmlns:p14="http://schemas.microsoft.com/office/powerpoint/2010/main" val="1794735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decided to drop it. This helps us streamline the dataset and focus on the most relevant features for our predictions.</a:t>
            </a:r>
          </a:p>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22</a:t>
            </a:fld>
            <a:endParaRPr lang="fr-FR"/>
          </a:p>
        </p:txBody>
      </p:sp>
    </p:spTree>
    <p:extLst>
      <p:ext uri="{BB962C8B-B14F-4D97-AF65-F5344CB8AC3E}">
        <p14:creationId xmlns:p14="http://schemas.microsoft.com/office/powerpoint/2010/main" val="1918115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This </a:t>
            </a:r>
            <a:r>
              <a:rPr lang="fr-FR" dirty="0" err="1"/>
              <a:t>is</a:t>
            </a:r>
            <a:r>
              <a:rPr lang="fr-FR" dirty="0"/>
              <a:t> the </a:t>
            </a:r>
            <a:r>
              <a:rPr lang="fr-FR" dirty="0" err="1"/>
              <a:t>visualization</a:t>
            </a:r>
            <a:r>
              <a:rPr lang="fr-FR" dirty="0"/>
              <a:t> of </a:t>
            </a:r>
            <a:r>
              <a:rPr lang="fr-FR" dirty="0" err="1"/>
              <a:t>our</a:t>
            </a:r>
            <a:r>
              <a:rPr lang="fr-FR" dirty="0"/>
              <a:t> </a:t>
            </a:r>
            <a:r>
              <a:rPr lang="fr-FR" dirty="0" err="1"/>
              <a:t>Cpu</a:t>
            </a:r>
            <a:r>
              <a:rPr lang="fr-FR" dirty="0"/>
              <a:t> brand </a:t>
            </a:r>
            <a:r>
              <a:rPr lang="fr-FR" dirty="0" err="1"/>
              <a:t>feature</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23</a:t>
            </a:fld>
            <a:endParaRPr lang="fr-FR"/>
          </a:p>
        </p:txBody>
      </p:sp>
    </p:spTree>
    <p:extLst>
      <p:ext uri="{BB962C8B-B14F-4D97-AF65-F5344CB8AC3E}">
        <p14:creationId xmlns:p14="http://schemas.microsoft.com/office/powerpoint/2010/main" val="83491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2</a:t>
            </a:fld>
            <a:endParaRPr lang="fr-FR"/>
          </a:p>
        </p:txBody>
      </p:sp>
    </p:spTree>
    <p:extLst>
      <p:ext uri="{BB962C8B-B14F-4D97-AF65-F5344CB8AC3E}">
        <p14:creationId xmlns:p14="http://schemas.microsoft.com/office/powerpoint/2010/main" val="3378583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noticed that the counts for 64GB and 24GB RAM capacities were incredibly low,</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24</a:t>
            </a:fld>
            <a:endParaRPr lang="fr-FR"/>
          </a:p>
        </p:txBody>
      </p:sp>
    </p:spTree>
    <p:extLst>
      <p:ext uri="{BB962C8B-B14F-4D97-AF65-F5344CB8AC3E}">
        <p14:creationId xmlns:p14="http://schemas.microsoft.com/office/powerpoint/2010/main" val="967422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decided to remove them.</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25</a:t>
            </a:fld>
            <a:endParaRPr lang="fr-FR"/>
          </a:p>
        </p:txBody>
      </p:sp>
    </p:spTree>
    <p:extLst>
      <p:ext uri="{BB962C8B-B14F-4D97-AF65-F5344CB8AC3E}">
        <p14:creationId xmlns:p14="http://schemas.microsoft.com/office/powerpoint/2010/main" val="2469157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26</a:t>
            </a:fld>
            <a:endParaRPr lang="fr-FR"/>
          </a:p>
        </p:txBody>
      </p:sp>
    </p:spTree>
    <p:extLst>
      <p:ext uri="{BB962C8B-B14F-4D97-AF65-F5344CB8AC3E}">
        <p14:creationId xmlns:p14="http://schemas.microsoft.com/office/powerpoint/2010/main" val="3586911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will dive into our feature engineering section.</a:t>
            </a:r>
            <a:endParaRPr lang="fr-FR" dirty="0"/>
          </a:p>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27</a:t>
            </a:fld>
            <a:endParaRPr lang="fr-FR"/>
          </a:p>
        </p:txBody>
      </p:sp>
    </p:spTree>
    <p:extLst>
      <p:ext uri="{BB962C8B-B14F-4D97-AF65-F5344CB8AC3E}">
        <p14:creationId xmlns:p14="http://schemas.microsoft.com/office/powerpoint/2010/main" val="3216917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C1C"/>
                </a:solidFill>
                <a:effectLst/>
                <a:latin typeface="Inter"/>
              </a:rPr>
              <a:t>As mentioned at the beginning, Many people struggle to find the right PC because they lack knowledge about PC hardware. However, they usually have a clear understanding of their budget and the intended purpose of the PC. To address this issue, we focused on developing a logic that add features into our dataset, representing various PC needs such as gaming, multitasking, mobile development, and more..</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28</a:t>
            </a:fld>
            <a:endParaRPr lang="fr-FR"/>
          </a:p>
        </p:txBody>
      </p:sp>
    </p:spTree>
    <p:extLst>
      <p:ext uri="{BB962C8B-B14F-4D97-AF65-F5344CB8AC3E}">
        <p14:creationId xmlns:p14="http://schemas.microsoft.com/office/powerpoint/2010/main" val="3456231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C1C"/>
                </a:solidFill>
                <a:effectLst/>
                <a:latin typeface="Inter"/>
              </a:rPr>
              <a:t>For the sake of simplicity and clarity, we chose to use the first one or two letters of each label, making our dataset structured and easy to understand</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29</a:t>
            </a:fld>
            <a:endParaRPr lang="fr-FR"/>
          </a:p>
        </p:txBody>
      </p:sp>
    </p:spTree>
    <p:extLst>
      <p:ext uri="{BB962C8B-B14F-4D97-AF65-F5344CB8AC3E}">
        <p14:creationId xmlns:p14="http://schemas.microsoft.com/office/powerpoint/2010/main" val="2725590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correlation matrix. </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30</a:t>
            </a:fld>
            <a:endParaRPr lang="fr-FR"/>
          </a:p>
        </p:txBody>
      </p:sp>
    </p:spTree>
    <p:extLst>
      <p:ext uri="{BB962C8B-B14F-4D97-AF65-F5344CB8AC3E}">
        <p14:creationId xmlns:p14="http://schemas.microsoft.com/office/powerpoint/2010/main" val="431527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drop the multitasking feature since its value is always 1, making it redundant. Additionally, you can see that "office" and "school" share the same values. We chose to keep only one of them, even though it shows a negative correlation, as it is essential for achieving our project goal.</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31</a:t>
            </a:fld>
            <a:endParaRPr lang="fr-FR"/>
          </a:p>
        </p:txBody>
      </p:sp>
    </p:spTree>
    <p:extLst>
      <p:ext uri="{BB962C8B-B14F-4D97-AF65-F5344CB8AC3E}">
        <p14:creationId xmlns:p14="http://schemas.microsoft.com/office/powerpoint/2010/main" val="3164772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C1C"/>
                </a:solidFill>
                <a:effectLst/>
                <a:latin typeface="Inter"/>
              </a:rPr>
              <a:t>Next, we'll discuss supervised learning and the multi-output classifier, which are grouped together because the model is encapsulated within the multi-output classifier.</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32</a:t>
            </a:fld>
            <a:endParaRPr lang="fr-FR"/>
          </a:p>
        </p:txBody>
      </p:sp>
    </p:spTree>
    <p:extLst>
      <p:ext uri="{BB962C8B-B14F-4D97-AF65-F5344CB8AC3E}">
        <p14:creationId xmlns:p14="http://schemas.microsoft.com/office/powerpoint/2010/main" val="1980468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33</a:t>
            </a:fld>
            <a:endParaRPr lang="fr-FR"/>
          </a:p>
        </p:txBody>
      </p:sp>
    </p:spTree>
    <p:extLst>
      <p:ext uri="{BB962C8B-B14F-4D97-AF65-F5344CB8AC3E}">
        <p14:creationId xmlns:p14="http://schemas.microsoft.com/office/powerpoint/2010/main" val="369203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C1C1C"/>
                </a:solidFill>
                <a:effectLst/>
                <a:latin typeface="Inter"/>
              </a:rPr>
              <a:t>Our presentation is divided into five key sections: an introduction, the challenge we face, our development process, a project demo, and a look at our future goals. </a:t>
            </a:r>
            <a:endParaRPr lang="fr-FR" dirty="0"/>
          </a:p>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3</a:t>
            </a:fld>
            <a:endParaRPr lang="fr-FR"/>
          </a:p>
        </p:txBody>
      </p:sp>
    </p:spTree>
    <p:extLst>
      <p:ext uri="{BB962C8B-B14F-4D97-AF65-F5344CB8AC3E}">
        <p14:creationId xmlns:p14="http://schemas.microsoft.com/office/powerpoint/2010/main" val="1693794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C1C"/>
                </a:solidFill>
                <a:effectLst/>
                <a:latin typeface="Inter"/>
              </a:rPr>
              <a:t>Before starting the process, we converted non-numerical features to numerical ones to prevent errors during predictions.</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35</a:t>
            </a:fld>
            <a:endParaRPr lang="fr-FR"/>
          </a:p>
        </p:txBody>
      </p:sp>
    </p:spTree>
    <p:extLst>
      <p:ext uri="{BB962C8B-B14F-4D97-AF65-F5344CB8AC3E}">
        <p14:creationId xmlns:p14="http://schemas.microsoft.com/office/powerpoint/2010/main" val="3177407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modeling we've tested </a:t>
            </a:r>
            <a:r>
              <a:rPr lang="en-US" dirty="0" err="1"/>
              <a:t>tested</a:t>
            </a:r>
            <a:r>
              <a:rPr lang="en-US" dirty="0"/>
              <a:t> these algorithms </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36</a:t>
            </a:fld>
            <a:endParaRPr lang="fr-FR"/>
          </a:p>
        </p:txBody>
      </p:sp>
    </p:spTree>
    <p:extLst>
      <p:ext uri="{BB962C8B-B14F-4D97-AF65-F5344CB8AC3E}">
        <p14:creationId xmlns:p14="http://schemas.microsoft.com/office/powerpoint/2010/main" val="2771413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wrapped within a multi-output classifier.</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37</a:t>
            </a:fld>
            <a:endParaRPr lang="fr-FR"/>
          </a:p>
        </p:txBody>
      </p:sp>
    </p:spTree>
    <p:extLst>
      <p:ext uri="{BB962C8B-B14F-4D97-AF65-F5344CB8AC3E}">
        <p14:creationId xmlns:p14="http://schemas.microsoft.com/office/powerpoint/2010/main" val="1759674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C1C"/>
                </a:solidFill>
                <a:effectLst/>
                <a:latin typeface="Inter"/>
              </a:rPr>
              <a:t>Here are the accuracy results of the SVC model for predicting the CPU, RAM, and GPU.</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38</a:t>
            </a:fld>
            <a:endParaRPr lang="fr-FR"/>
          </a:p>
        </p:txBody>
      </p:sp>
    </p:spTree>
    <p:extLst>
      <p:ext uri="{BB962C8B-B14F-4D97-AF65-F5344CB8AC3E}">
        <p14:creationId xmlns:p14="http://schemas.microsoft.com/office/powerpoint/2010/main" val="3585745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This </a:t>
            </a:r>
            <a:r>
              <a:rPr lang="fr-FR" dirty="0" err="1"/>
              <a:t>is</a:t>
            </a:r>
            <a:r>
              <a:rPr lang="fr-FR" dirty="0"/>
              <a:t> the </a:t>
            </a:r>
            <a:r>
              <a:rPr lang="fr-FR" dirty="0" err="1"/>
              <a:t>logistic</a:t>
            </a:r>
            <a:r>
              <a:rPr lang="fr-FR" dirty="0"/>
              <a:t> </a:t>
            </a:r>
            <a:r>
              <a:rPr lang="fr-FR" dirty="0" err="1"/>
              <a:t>regression</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39</a:t>
            </a:fld>
            <a:endParaRPr lang="fr-FR"/>
          </a:p>
        </p:txBody>
      </p:sp>
    </p:spTree>
    <p:extLst>
      <p:ext uri="{BB962C8B-B14F-4D97-AF65-F5344CB8AC3E}">
        <p14:creationId xmlns:p14="http://schemas.microsoft.com/office/powerpoint/2010/main" val="3011458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This </a:t>
            </a:r>
            <a:r>
              <a:rPr lang="fr-FR" dirty="0" err="1"/>
              <a:t>is</a:t>
            </a:r>
            <a:r>
              <a:rPr lang="fr-FR" dirty="0"/>
              <a:t> the </a:t>
            </a:r>
            <a:r>
              <a:rPr lang="fr-FR" dirty="0" err="1"/>
              <a:t>knn</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40</a:t>
            </a:fld>
            <a:endParaRPr lang="fr-FR"/>
          </a:p>
        </p:txBody>
      </p:sp>
    </p:spTree>
    <p:extLst>
      <p:ext uri="{BB962C8B-B14F-4D97-AF65-F5344CB8AC3E}">
        <p14:creationId xmlns:p14="http://schemas.microsoft.com/office/powerpoint/2010/main" val="3371838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This the </a:t>
            </a:r>
            <a:r>
              <a:rPr lang="fr-FR" dirty="0" err="1"/>
              <a:t>random</a:t>
            </a:r>
            <a:r>
              <a:rPr lang="fr-FR" dirty="0"/>
              <a:t> Forest</a:t>
            </a:r>
          </a:p>
        </p:txBody>
      </p:sp>
      <p:sp>
        <p:nvSpPr>
          <p:cNvPr id="4" name="Slide Number Placeholder 3"/>
          <p:cNvSpPr>
            <a:spLocks noGrp="1"/>
          </p:cNvSpPr>
          <p:nvPr>
            <p:ph type="sldNum" sz="quarter" idx="5"/>
          </p:nvPr>
        </p:nvSpPr>
        <p:spPr/>
        <p:txBody>
          <a:bodyPr/>
          <a:lstStyle/>
          <a:p>
            <a:fld id="{06B8B41A-9ED5-4213-A3F6-9843FE22ED30}" type="slidenum">
              <a:rPr lang="fr-FR" smtClean="0"/>
              <a:t>41</a:t>
            </a:fld>
            <a:endParaRPr lang="fr-FR"/>
          </a:p>
        </p:txBody>
      </p:sp>
    </p:spTree>
    <p:extLst>
      <p:ext uri="{BB962C8B-B14F-4D97-AF65-F5344CB8AC3E}">
        <p14:creationId xmlns:p14="http://schemas.microsoft.com/office/powerpoint/2010/main" val="3078190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comparison between the four models.</a:t>
            </a:r>
          </a:p>
        </p:txBody>
      </p:sp>
      <p:sp>
        <p:nvSpPr>
          <p:cNvPr id="4" name="Slide Number Placeholder 3"/>
          <p:cNvSpPr>
            <a:spLocks noGrp="1"/>
          </p:cNvSpPr>
          <p:nvPr>
            <p:ph type="sldNum" sz="quarter" idx="5"/>
          </p:nvPr>
        </p:nvSpPr>
        <p:spPr/>
        <p:txBody>
          <a:bodyPr/>
          <a:lstStyle/>
          <a:p>
            <a:fld id="{06B8B41A-9ED5-4213-A3F6-9843FE22ED30}" type="slidenum">
              <a:rPr lang="fr-FR" smtClean="0"/>
              <a:t>42</a:t>
            </a:fld>
            <a:endParaRPr lang="fr-FR"/>
          </a:p>
        </p:txBody>
      </p:sp>
    </p:spTree>
    <p:extLst>
      <p:ext uri="{BB962C8B-B14F-4D97-AF65-F5344CB8AC3E}">
        <p14:creationId xmlns:p14="http://schemas.microsoft.com/office/powerpoint/2010/main" val="246391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 Random Forest model achieves the best overall accuracy.</a:t>
            </a:r>
          </a:p>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43</a:t>
            </a:fld>
            <a:endParaRPr lang="fr-FR"/>
          </a:p>
        </p:txBody>
      </p:sp>
    </p:spTree>
    <p:extLst>
      <p:ext uri="{BB962C8B-B14F-4D97-AF65-F5344CB8AC3E}">
        <p14:creationId xmlns:p14="http://schemas.microsoft.com/office/powerpoint/2010/main" val="3499954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44</a:t>
            </a:fld>
            <a:endParaRPr lang="fr-FR"/>
          </a:p>
        </p:txBody>
      </p:sp>
    </p:spTree>
    <p:extLst>
      <p:ext uri="{BB962C8B-B14F-4D97-AF65-F5344CB8AC3E}">
        <p14:creationId xmlns:p14="http://schemas.microsoft.com/office/powerpoint/2010/main" val="1120648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5</a:t>
            </a:fld>
            <a:endParaRPr lang="fr-FR"/>
          </a:p>
        </p:txBody>
      </p:sp>
    </p:spTree>
    <p:extLst>
      <p:ext uri="{BB962C8B-B14F-4D97-AF65-F5344CB8AC3E}">
        <p14:creationId xmlns:p14="http://schemas.microsoft.com/office/powerpoint/2010/main" val="35464946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Oussama We created a website using Flask as a demo to showcase the output of the model.</a:t>
            </a:r>
          </a:p>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46</a:t>
            </a:fld>
            <a:endParaRPr lang="fr-FR"/>
          </a:p>
        </p:txBody>
      </p:sp>
    </p:spTree>
    <p:extLst>
      <p:ext uri="{BB962C8B-B14F-4D97-AF65-F5344CB8AC3E}">
        <p14:creationId xmlns:p14="http://schemas.microsoft.com/office/powerpoint/2010/main" val="1100235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47</a:t>
            </a:fld>
            <a:endParaRPr lang="fr-FR"/>
          </a:p>
        </p:txBody>
      </p:sp>
    </p:spTree>
    <p:extLst>
      <p:ext uri="{BB962C8B-B14F-4D97-AF65-F5344CB8AC3E}">
        <p14:creationId xmlns:p14="http://schemas.microsoft.com/office/powerpoint/2010/main" val="3625276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C1C"/>
                </a:solidFill>
                <a:effectLst/>
                <a:latin typeface="Inter"/>
              </a:rPr>
              <a:t>These are our next goals, which we aim to achieve as the upcoming challenges of the project. </a:t>
            </a:r>
          </a:p>
          <a:p>
            <a:r>
              <a:rPr lang="en-US" b="0" i="0" dirty="0">
                <a:solidFill>
                  <a:srgbClr val="1C1C1C"/>
                </a:solidFill>
                <a:effectLst/>
                <a:latin typeface="Inter"/>
              </a:rPr>
              <a:t>As you can see, our project is highly scalable and will experience significant updates over time.</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49</a:t>
            </a:fld>
            <a:endParaRPr lang="fr-FR"/>
          </a:p>
        </p:txBody>
      </p:sp>
    </p:spTree>
    <p:extLst>
      <p:ext uri="{BB962C8B-B14F-4D97-AF65-F5344CB8AC3E}">
        <p14:creationId xmlns:p14="http://schemas.microsoft.com/office/powerpoint/2010/main" val="1467413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reached the end of our presentation! Here are our contact details. Thank you for your attention!</a:t>
            </a:r>
            <a:endParaRPr lang="en-US" b="0" i="0" dirty="0">
              <a:effectLst/>
            </a:endParaRPr>
          </a:p>
        </p:txBody>
      </p:sp>
      <p:sp>
        <p:nvSpPr>
          <p:cNvPr id="4" name="Slide Number Placeholder 3"/>
          <p:cNvSpPr>
            <a:spLocks noGrp="1"/>
          </p:cNvSpPr>
          <p:nvPr>
            <p:ph type="sldNum" sz="quarter" idx="5"/>
          </p:nvPr>
        </p:nvSpPr>
        <p:spPr/>
        <p:txBody>
          <a:bodyPr/>
          <a:lstStyle/>
          <a:p>
            <a:fld id="{06B8B41A-9ED5-4213-A3F6-9843FE22ED30}" type="slidenum">
              <a:rPr lang="fr-FR" smtClean="0"/>
              <a:t>50</a:t>
            </a:fld>
            <a:endParaRPr lang="fr-FR"/>
          </a:p>
        </p:txBody>
      </p:sp>
    </p:spTree>
    <p:extLst>
      <p:ext uri="{BB962C8B-B14F-4D97-AF65-F5344CB8AC3E}">
        <p14:creationId xmlns:p14="http://schemas.microsoft.com/office/powerpoint/2010/main" val="3537808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06B8B41A-9ED5-4213-A3F6-9843FE22ED30}" type="slidenum">
              <a:rPr lang="fr-FR" smtClean="0"/>
              <a:t>51</a:t>
            </a:fld>
            <a:endParaRPr lang="fr-FR"/>
          </a:p>
        </p:txBody>
      </p:sp>
    </p:spTree>
    <p:extLst>
      <p:ext uri="{BB962C8B-B14F-4D97-AF65-F5344CB8AC3E}">
        <p14:creationId xmlns:p14="http://schemas.microsoft.com/office/powerpoint/2010/main" val="1938941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this presentation, we will discuss how machine learning can assist in recommending the most suitable PC for users by evaluating their requirements and budget.</a:t>
            </a:r>
          </a:p>
        </p:txBody>
      </p:sp>
      <p:sp>
        <p:nvSpPr>
          <p:cNvPr id="4" name="Slide Number Placeholder 3"/>
          <p:cNvSpPr>
            <a:spLocks noGrp="1"/>
          </p:cNvSpPr>
          <p:nvPr>
            <p:ph type="sldNum" sz="quarter" idx="5"/>
          </p:nvPr>
        </p:nvSpPr>
        <p:spPr/>
        <p:txBody>
          <a:bodyPr/>
          <a:lstStyle/>
          <a:p>
            <a:fld id="{06B8B41A-9ED5-4213-A3F6-9843FE22ED30}" type="slidenum">
              <a:rPr lang="fr-FR" smtClean="0"/>
              <a:t>9</a:t>
            </a:fld>
            <a:endParaRPr lang="fr-FR"/>
          </a:p>
        </p:txBody>
      </p:sp>
    </p:spTree>
    <p:extLst>
      <p:ext uri="{BB962C8B-B14F-4D97-AF65-F5344CB8AC3E}">
        <p14:creationId xmlns:p14="http://schemas.microsoft.com/office/powerpoint/2010/main" val="188247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Inter"/>
              </a:rPr>
              <a:t>Laptops have become extremely important in our daily lives. While new PCs are released every day, many people still lack knowledge about PC hardware and struggle to find a device that meets their needs without going beyond their budget. But what if there was a way to simplify this process and provide the information they need with just one click?</a:t>
            </a:r>
            <a:endParaRPr lang="fr-FR" dirty="0">
              <a:latin typeface="Poppins Light" panose="00000400000000000000" pitchFamily="2" charset="0"/>
              <a:cs typeface="Poppins Light" panose="00000400000000000000" pitchFamily="2" charset="0"/>
            </a:endParaRPr>
          </a:p>
        </p:txBody>
      </p:sp>
      <p:sp>
        <p:nvSpPr>
          <p:cNvPr id="4" name="Slide Number Placeholder 3"/>
          <p:cNvSpPr>
            <a:spLocks noGrp="1"/>
          </p:cNvSpPr>
          <p:nvPr>
            <p:ph type="sldNum" sz="quarter" idx="5"/>
          </p:nvPr>
        </p:nvSpPr>
        <p:spPr/>
        <p:txBody>
          <a:bodyPr/>
          <a:lstStyle/>
          <a:p>
            <a:fld id="{06B8B41A-9ED5-4213-A3F6-9843FE22ED30}" type="slidenum">
              <a:rPr lang="fr-FR" smtClean="0"/>
              <a:t>10</a:t>
            </a:fld>
            <a:endParaRPr lang="fr-FR"/>
          </a:p>
        </p:txBody>
      </p:sp>
    </p:spTree>
    <p:extLst>
      <p:ext uri="{BB962C8B-B14F-4D97-AF65-F5344CB8AC3E}">
        <p14:creationId xmlns:p14="http://schemas.microsoft.com/office/powerpoint/2010/main" val="216275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categorized into three main types, each serving distinct purposes.</a:t>
            </a:r>
          </a:p>
          <a:p>
            <a:r>
              <a:rPr lang="en-US" dirty="0"/>
              <a:t>The first is </a:t>
            </a:r>
            <a:r>
              <a:rPr lang="en-US" b="1" dirty="0"/>
              <a:t>supervised learning</a:t>
            </a:r>
            <a:r>
              <a:rPr lang="en-US" dirty="0"/>
              <a:t>, which is divided into two subtypes: classification and regression. </a:t>
            </a:r>
            <a:r>
              <a:rPr lang="en-US" b="1" dirty="0"/>
              <a:t>Classification</a:t>
            </a:r>
            <a:r>
              <a:rPr lang="en-US" dirty="0"/>
              <a:t> involves grouping data points into predefined categories, while </a:t>
            </a:r>
            <a:r>
              <a:rPr lang="en-US" b="1" dirty="0"/>
              <a:t>regression</a:t>
            </a:r>
            <a:r>
              <a:rPr lang="en-US" dirty="0"/>
              <a:t> focuses on predicting continuous values, such as estimating the price of a car. Supervised learning relies on labeled data, making it highly accurate but requiring substantial data preparation efforts.</a:t>
            </a:r>
          </a:p>
          <a:p>
            <a:r>
              <a:rPr lang="en-US" dirty="0"/>
              <a:t>The second type is </a:t>
            </a:r>
            <a:r>
              <a:rPr lang="en-US" b="1" dirty="0"/>
              <a:t>unsupervised learning</a:t>
            </a:r>
            <a:r>
              <a:rPr lang="en-US" dirty="0"/>
              <a:t>, which, unlike supervised learning, works with unlabeled data. Its goal is to uncover hidden patterns or structures, such as grouping data into clusters. While it is cost-effective and useful for exploratory tasks, its results are often less precise and more challenging to interpret.</a:t>
            </a:r>
          </a:p>
          <a:p>
            <a:r>
              <a:rPr lang="en-US" dirty="0"/>
              <a:t>Finally, we have </a:t>
            </a:r>
            <a:r>
              <a:rPr lang="en-US" b="1" dirty="0"/>
              <a:t>reinforcement learning</a:t>
            </a:r>
            <a:r>
              <a:rPr lang="en-US" dirty="0"/>
              <a:t>, where models learn by interacting with an environment. Through a system of rewards and penalties, the model adapts and improves its decisions. This approach is particularly effective in dynamic and adaptive tasks, such as robotics. However, it is computationally intensive and can take significant time to optimize.</a:t>
            </a:r>
          </a:p>
        </p:txBody>
      </p:sp>
      <p:sp>
        <p:nvSpPr>
          <p:cNvPr id="4" name="Slide Number Placeholder 3"/>
          <p:cNvSpPr>
            <a:spLocks noGrp="1"/>
          </p:cNvSpPr>
          <p:nvPr>
            <p:ph type="sldNum" sz="quarter" idx="5"/>
          </p:nvPr>
        </p:nvSpPr>
        <p:spPr/>
        <p:txBody>
          <a:bodyPr/>
          <a:lstStyle/>
          <a:p>
            <a:fld id="{06B8B41A-9ED5-4213-A3F6-9843FE22ED30}" type="slidenum">
              <a:rPr lang="fr-FR" smtClean="0"/>
              <a:t>11</a:t>
            </a:fld>
            <a:endParaRPr lang="fr-FR"/>
          </a:p>
        </p:txBody>
      </p:sp>
    </p:spTree>
    <p:extLst>
      <p:ext uri="{BB962C8B-B14F-4D97-AF65-F5344CB8AC3E}">
        <p14:creationId xmlns:p14="http://schemas.microsoft.com/office/powerpoint/2010/main" val="347561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a:t>
            </a:r>
            <a:r>
              <a:rPr lang="en-US" b="1" dirty="0"/>
              <a:t>supervised learning</a:t>
            </a:r>
            <a:r>
              <a:rPr lang="en-US" dirty="0"/>
              <a:t> with </a:t>
            </a:r>
            <a:r>
              <a:rPr lang="en-US" b="1" dirty="0"/>
              <a:t>classification</a:t>
            </a:r>
            <a:r>
              <a:rPr lang="en-US" dirty="0"/>
              <a:t> because we have a </a:t>
            </a:r>
            <a:r>
              <a:rPr lang="en-US" b="1" dirty="0"/>
              <a:t>labeled dataset</a:t>
            </a:r>
            <a:r>
              <a:rPr lang="en-US" dirty="0"/>
              <a:t>. The goal is to predict three key components of a PC: </a:t>
            </a:r>
            <a:r>
              <a:rPr lang="en-US" b="1" dirty="0"/>
              <a:t>CPU</a:t>
            </a:r>
            <a:r>
              <a:rPr lang="en-US" dirty="0"/>
              <a:t>, </a:t>
            </a:r>
            <a:r>
              <a:rPr lang="en-US" b="1" dirty="0"/>
              <a:t>GPU</a:t>
            </a:r>
            <a:r>
              <a:rPr lang="en-US" dirty="0"/>
              <a:t>, and </a:t>
            </a:r>
            <a:r>
              <a:rPr lang="en-US" b="1" dirty="0"/>
              <a:t>RAM</a:t>
            </a:r>
            <a:r>
              <a:rPr lang="en-US" dirty="0"/>
              <a:t>.</a:t>
            </a:r>
          </a:p>
          <a:p>
            <a:r>
              <a:rPr lang="en-US" dirty="0"/>
              <a:t>Since we are predicting these three components, </a:t>
            </a:r>
            <a:r>
              <a:rPr lang="en-US" b="1" dirty="0"/>
              <a:t>classification</a:t>
            </a:r>
            <a:r>
              <a:rPr lang="en-US" dirty="0"/>
              <a:t> is the appropriate approach. The specific datasets used will be detailed in the </a:t>
            </a:r>
            <a:r>
              <a:rPr lang="en-US" b="1" dirty="0"/>
              <a:t>Data Preparation</a:t>
            </a:r>
            <a:r>
              <a:rPr lang="en-US" dirty="0"/>
              <a:t> and </a:t>
            </a:r>
            <a:r>
              <a:rPr lang="en-US" b="1" dirty="0"/>
              <a:t>Feature Engineering</a:t>
            </a:r>
            <a:r>
              <a:rPr lang="en-US" dirty="0"/>
              <a:t> sections. And We will use a </a:t>
            </a:r>
            <a:r>
              <a:rPr lang="en-US" b="1" dirty="0"/>
              <a:t>multi-output classifier</a:t>
            </a:r>
            <a:r>
              <a:rPr lang="en-US" dirty="0"/>
              <a:t> to predict all three components at the same time.</a:t>
            </a:r>
          </a:p>
          <a:p>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12</a:t>
            </a:fld>
            <a:endParaRPr lang="fr-FR"/>
          </a:p>
        </p:txBody>
      </p:sp>
    </p:spTree>
    <p:extLst>
      <p:ext uri="{BB962C8B-B14F-4D97-AF65-F5344CB8AC3E}">
        <p14:creationId xmlns:p14="http://schemas.microsoft.com/office/powerpoint/2010/main" val="227100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Diving into our data preparation section</a:t>
            </a:r>
            <a:endParaRPr lang="fr-FR" dirty="0"/>
          </a:p>
        </p:txBody>
      </p:sp>
      <p:sp>
        <p:nvSpPr>
          <p:cNvPr id="4" name="Slide Number Placeholder 3"/>
          <p:cNvSpPr>
            <a:spLocks noGrp="1"/>
          </p:cNvSpPr>
          <p:nvPr>
            <p:ph type="sldNum" sz="quarter" idx="5"/>
          </p:nvPr>
        </p:nvSpPr>
        <p:spPr/>
        <p:txBody>
          <a:bodyPr/>
          <a:lstStyle/>
          <a:p>
            <a:fld id="{06B8B41A-9ED5-4213-A3F6-9843FE22ED30}" type="slidenum">
              <a:rPr lang="fr-FR" smtClean="0"/>
              <a:t>13</a:t>
            </a:fld>
            <a:endParaRPr lang="fr-FR"/>
          </a:p>
        </p:txBody>
      </p:sp>
    </p:spTree>
    <p:extLst>
      <p:ext uri="{BB962C8B-B14F-4D97-AF65-F5344CB8AC3E}">
        <p14:creationId xmlns:p14="http://schemas.microsoft.com/office/powerpoint/2010/main" val="2763276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29DA-C951-42A0-A5A7-5E68241E50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14E975FD-F204-44A7-8F82-9B3E669297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16201E4F-69EE-485E-8864-E69FAA5D0B4A}"/>
              </a:ext>
            </a:extLst>
          </p:cNvPr>
          <p:cNvSpPr>
            <a:spLocks noGrp="1"/>
          </p:cNvSpPr>
          <p:nvPr>
            <p:ph type="dt" sz="half" idx="10"/>
          </p:nvPr>
        </p:nvSpPr>
        <p:spPr/>
        <p:txBody>
          <a:bodyPr/>
          <a:lstStyle/>
          <a:p>
            <a:fld id="{5D361F81-F2A9-4D97-978E-054DBF0D6940}" type="datetimeFigureOut">
              <a:rPr lang="fr-FR" smtClean="0"/>
              <a:t>30/11/2024</a:t>
            </a:fld>
            <a:endParaRPr lang="fr-FR"/>
          </a:p>
        </p:txBody>
      </p:sp>
      <p:sp>
        <p:nvSpPr>
          <p:cNvPr id="5" name="Footer Placeholder 4">
            <a:extLst>
              <a:ext uri="{FF2B5EF4-FFF2-40B4-BE49-F238E27FC236}">
                <a16:creationId xmlns:a16="http://schemas.microsoft.com/office/drawing/2014/main" id="{01CD77C0-5808-433A-AD4E-655C87C3C5B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7A99C93-068C-475E-A40D-02E2CA84340C}"/>
              </a:ext>
            </a:extLst>
          </p:cNvPr>
          <p:cNvSpPr>
            <a:spLocks noGrp="1"/>
          </p:cNvSpPr>
          <p:nvPr>
            <p:ph type="sldNum" sz="quarter" idx="12"/>
          </p:nvPr>
        </p:nvSpPr>
        <p:spPr/>
        <p:txBody>
          <a:bodyPr/>
          <a:lstStyle/>
          <a:p>
            <a:fld id="{482BED85-27D7-4406-B8AE-4CEEF1CE6F57}" type="slidenum">
              <a:rPr lang="fr-FR" smtClean="0"/>
              <a:t>‹#›</a:t>
            </a:fld>
            <a:endParaRPr lang="fr-FR"/>
          </a:p>
        </p:txBody>
      </p:sp>
    </p:spTree>
    <p:extLst>
      <p:ext uri="{BB962C8B-B14F-4D97-AF65-F5344CB8AC3E}">
        <p14:creationId xmlns:p14="http://schemas.microsoft.com/office/powerpoint/2010/main" val="1876107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634E9-DDE8-4913-8200-EB793B2439C7}"/>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931E05DD-A5E6-44AD-9877-32C380343C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F88765D-4CDD-4362-AE4B-1C258A15587D}"/>
              </a:ext>
            </a:extLst>
          </p:cNvPr>
          <p:cNvSpPr>
            <a:spLocks noGrp="1"/>
          </p:cNvSpPr>
          <p:nvPr>
            <p:ph type="dt" sz="half" idx="10"/>
          </p:nvPr>
        </p:nvSpPr>
        <p:spPr/>
        <p:txBody>
          <a:bodyPr/>
          <a:lstStyle/>
          <a:p>
            <a:fld id="{5D361F81-F2A9-4D97-978E-054DBF0D6940}" type="datetimeFigureOut">
              <a:rPr lang="fr-FR" smtClean="0"/>
              <a:t>30/11/2024</a:t>
            </a:fld>
            <a:endParaRPr lang="fr-FR"/>
          </a:p>
        </p:txBody>
      </p:sp>
      <p:sp>
        <p:nvSpPr>
          <p:cNvPr id="5" name="Footer Placeholder 4">
            <a:extLst>
              <a:ext uri="{FF2B5EF4-FFF2-40B4-BE49-F238E27FC236}">
                <a16:creationId xmlns:a16="http://schemas.microsoft.com/office/drawing/2014/main" id="{E03BEDA9-CC3D-478B-8BDD-F4E583BDCA3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76EACB8-5154-4156-B0A8-7672671CF294}"/>
              </a:ext>
            </a:extLst>
          </p:cNvPr>
          <p:cNvSpPr>
            <a:spLocks noGrp="1"/>
          </p:cNvSpPr>
          <p:nvPr>
            <p:ph type="sldNum" sz="quarter" idx="12"/>
          </p:nvPr>
        </p:nvSpPr>
        <p:spPr/>
        <p:txBody>
          <a:bodyPr/>
          <a:lstStyle/>
          <a:p>
            <a:fld id="{482BED85-27D7-4406-B8AE-4CEEF1CE6F57}" type="slidenum">
              <a:rPr lang="fr-FR" smtClean="0"/>
              <a:t>‹#›</a:t>
            </a:fld>
            <a:endParaRPr lang="fr-FR"/>
          </a:p>
        </p:txBody>
      </p:sp>
    </p:spTree>
    <p:extLst>
      <p:ext uri="{BB962C8B-B14F-4D97-AF65-F5344CB8AC3E}">
        <p14:creationId xmlns:p14="http://schemas.microsoft.com/office/powerpoint/2010/main" val="2406394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E18BE6-D1B6-41F7-81D9-B00996B721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1D8EBBA-68BF-4D8D-AE1F-924E17168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6042B44-019C-4ADA-9430-17E2EA56D19A}"/>
              </a:ext>
            </a:extLst>
          </p:cNvPr>
          <p:cNvSpPr>
            <a:spLocks noGrp="1"/>
          </p:cNvSpPr>
          <p:nvPr>
            <p:ph type="dt" sz="half" idx="10"/>
          </p:nvPr>
        </p:nvSpPr>
        <p:spPr/>
        <p:txBody>
          <a:bodyPr/>
          <a:lstStyle/>
          <a:p>
            <a:fld id="{5D361F81-F2A9-4D97-978E-054DBF0D6940}" type="datetimeFigureOut">
              <a:rPr lang="fr-FR" smtClean="0"/>
              <a:t>30/11/2024</a:t>
            </a:fld>
            <a:endParaRPr lang="fr-FR"/>
          </a:p>
        </p:txBody>
      </p:sp>
      <p:sp>
        <p:nvSpPr>
          <p:cNvPr id="5" name="Footer Placeholder 4">
            <a:extLst>
              <a:ext uri="{FF2B5EF4-FFF2-40B4-BE49-F238E27FC236}">
                <a16:creationId xmlns:a16="http://schemas.microsoft.com/office/drawing/2014/main" id="{70A05D58-4D92-4D65-A50C-3CA671B8EC6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74BF17E-213B-4F03-9AC7-5BF0D156322D}"/>
              </a:ext>
            </a:extLst>
          </p:cNvPr>
          <p:cNvSpPr>
            <a:spLocks noGrp="1"/>
          </p:cNvSpPr>
          <p:nvPr>
            <p:ph type="sldNum" sz="quarter" idx="12"/>
          </p:nvPr>
        </p:nvSpPr>
        <p:spPr/>
        <p:txBody>
          <a:bodyPr/>
          <a:lstStyle/>
          <a:p>
            <a:fld id="{482BED85-27D7-4406-B8AE-4CEEF1CE6F57}" type="slidenum">
              <a:rPr lang="fr-FR" smtClean="0"/>
              <a:t>‹#›</a:t>
            </a:fld>
            <a:endParaRPr lang="fr-FR"/>
          </a:p>
        </p:txBody>
      </p:sp>
    </p:spTree>
    <p:extLst>
      <p:ext uri="{BB962C8B-B14F-4D97-AF65-F5344CB8AC3E}">
        <p14:creationId xmlns:p14="http://schemas.microsoft.com/office/powerpoint/2010/main" val="1928294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9AC7B-4569-405E-8A40-52597C9F8DA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A4249E3-5C42-4D8B-9D2D-84BD2F852A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28465D3-5DA9-4322-9571-660DAA89ED63}"/>
              </a:ext>
            </a:extLst>
          </p:cNvPr>
          <p:cNvSpPr>
            <a:spLocks noGrp="1"/>
          </p:cNvSpPr>
          <p:nvPr>
            <p:ph type="dt" sz="half" idx="10"/>
          </p:nvPr>
        </p:nvSpPr>
        <p:spPr/>
        <p:txBody>
          <a:bodyPr/>
          <a:lstStyle/>
          <a:p>
            <a:fld id="{5D361F81-F2A9-4D97-978E-054DBF0D6940}" type="datetimeFigureOut">
              <a:rPr lang="fr-FR" smtClean="0"/>
              <a:t>30/11/2024</a:t>
            </a:fld>
            <a:endParaRPr lang="fr-FR"/>
          </a:p>
        </p:txBody>
      </p:sp>
      <p:sp>
        <p:nvSpPr>
          <p:cNvPr id="5" name="Footer Placeholder 4">
            <a:extLst>
              <a:ext uri="{FF2B5EF4-FFF2-40B4-BE49-F238E27FC236}">
                <a16:creationId xmlns:a16="http://schemas.microsoft.com/office/drawing/2014/main" id="{A2B54A39-DA94-4A3C-8DA8-E01667CE2F3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17D1382-B323-4DE7-BCA1-968721C0DA37}"/>
              </a:ext>
            </a:extLst>
          </p:cNvPr>
          <p:cNvSpPr>
            <a:spLocks noGrp="1"/>
          </p:cNvSpPr>
          <p:nvPr>
            <p:ph type="sldNum" sz="quarter" idx="12"/>
          </p:nvPr>
        </p:nvSpPr>
        <p:spPr/>
        <p:txBody>
          <a:bodyPr/>
          <a:lstStyle/>
          <a:p>
            <a:fld id="{482BED85-27D7-4406-B8AE-4CEEF1CE6F57}" type="slidenum">
              <a:rPr lang="fr-FR" smtClean="0"/>
              <a:t>‹#›</a:t>
            </a:fld>
            <a:endParaRPr lang="fr-FR"/>
          </a:p>
        </p:txBody>
      </p:sp>
    </p:spTree>
    <p:extLst>
      <p:ext uri="{BB962C8B-B14F-4D97-AF65-F5344CB8AC3E}">
        <p14:creationId xmlns:p14="http://schemas.microsoft.com/office/powerpoint/2010/main" val="1221651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C82D-C2F4-4FB5-A641-BDF26E7A3F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09B60568-620E-42EF-A00B-ED64180944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7020B2-779E-4C1D-8889-8358A0A43370}"/>
              </a:ext>
            </a:extLst>
          </p:cNvPr>
          <p:cNvSpPr>
            <a:spLocks noGrp="1"/>
          </p:cNvSpPr>
          <p:nvPr>
            <p:ph type="dt" sz="half" idx="10"/>
          </p:nvPr>
        </p:nvSpPr>
        <p:spPr/>
        <p:txBody>
          <a:bodyPr/>
          <a:lstStyle/>
          <a:p>
            <a:fld id="{5D361F81-F2A9-4D97-978E-054DBF0D6940}" type="datetimeFigureOut">
              <a:rPr lang="fr-FR" smtClean="0"/>
              <a:t>30/11/2024</a:t>
            </a:fld>
            <a:endParaRPr lang="fr-FR"/>
          </a:p>
        </p:txBody>
      </p:sp>
      <p:sp>
        <p:nvSpPr>
          <p:cNvPr id="5" name="Footer Placeholder 4">
            <a:extLst>
              <a:ext uri="{FF2B5EF4-FFF2-40B4-BE49-F238E27FC236}">
                <a16:creationId xmlns:a16="http://schemas.microsoft.com/office/drawing/2014/main" id="{A7F5B16E-B4CD-4F98-9F3A-EED02E2B24F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298DB81-77EE-476D-9B9F-26E9A1D82FFA}"/>
              </a:ext>
            </a:extLst>
          </p:cNvPr>
          <p:cNvSpPr>
            <a:spLocks noGrp="1"/>
          </p:cNvSpPr>
          <p:nvPr>
            <p:ph type="sldNum" sz="quarter" idx="12"/>
          </p:nvPr>
        </p:nvSpPr>
        <p:spPr/>
        <p:txBody>
          <a:bodyPr/>
          <a:lstStyle/>
          <a:p>
            <a:fld id="{482BED85-27D7-4406-B8AE-4CEEF1CE6F57}" type="slidenum">
              <a:rPr lang="fr-FR" smtClean="0"/>
              <a:t>‹#›</a:t>
            </a:fld>
            <a:endParaRPr lang="fr-FR"/>
          </a:p>
        </p:txBody>
      </p:sp>
    </p:spTree>
    <p:extLst>
      <p:ext uri="{BB962C8B-B14F-4D97-AF65-F5344CB8AC3E}">
        <p14:creationId xmlns:p14="http://schemas.microsoft.com/office/powerpoint/2010/main" val="145495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1947E-55AC-4799-BAA6-79B15640E58B}"/>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C4F534D9-DEB4-4989-82FE-D5F9E68557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60939DA-F7D5-4D73-896B-43FDBCE120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8A2A838A-3AA5-4A20-ACB9-4A9C93BD6083}"/>
              </a:ext>
            </a:extLst>
          </p:cNvPr>
          <p:cNvSpPr>
            <a:spLocks noGrp="1"/>
          </p:cNvSpPr>
          <p:nvPr>
            <p:ph type="dt" sz="half" idx="10"/>
          </p:nvPr>
        </p:nvSpPr>
        <p:spPr/>
        <p:txBody>
          <a:bodyPr/>
          <a:lstStyle/>
          <a:p>
            <a:fld id="{5D361F81-F2A9-4D97-978E-054DBF0D6940}" type="datetimeFigureOut">
              <a:rPr lang="fr-FR" smtClean="0"/>
              <a:t>30/11/2024</a:t>
            </a:fld>
            <a:endParaRPr lang="fr-FR"/>
          </a:p>
        </p:txBody>
      </p:sp>
      <p:sp>
        <p:nvSpPr>
          <p:cNvPr id="6" name="Footer Placeholder 5">
            <a:extLst>
              <a:ext uri="{FF2B5EF4-FFF2-40B4-BE49-F238E27FC236}">
                <a16:creationId xmlns:a16="http://schemas.microsoft.com/office/drawing/2014/main" id="{8AA64A6E-A083-495A-80EB-34C8CFAB7BBB}"/>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983E306-A133-4EA0-A481-44A5FCB1CD2F}"/>
              </a:ext>
            </a:extLst>
          </p:cNvPr>
          <p:cNvSpPr>
            <a:spLocks noGrp="1"/>
          </p:cNvSpPr>
          <p:nvPr>
            <p:ph type="sldNum" sz="quarter" idx="12"/>
          </p:nvPr>
        </p:nvSpPr>
        <p:spPr/>
        <p:txBody>
          <a:bodyPr/>
          <a:lstStyle/>
          <a:p>
            <a:fld id="{482BED85-27D7-4406-B8AE-4CEEF1CE6F57}" type="slidenum">
              <a:rPr lang="fr-FR" smtClean="0"/>
              <a:t>‹#›</a:t>
            </a:fld>
            <a:endParaRPr lang="fr-FR"/>
          </a:p>
        </p:txBody>
      </p:sp>
    </p:spTree>
    <p:extLst>
      <p:ext uri="{BB962C8B-B14F-4D97-AF65-F5344CB8AC3E}">
        <p14:creationId xmlns:p14="http://schemas.microsoft.com/office/powerpoint/2010/main" val="61771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21AD-495E-4CF5-987D-0273D2C7453E}"/>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C78F5CC9-C42E-4124-A46E-A9961247C2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ED6772-75EA-4B59-AC9C-8865F684E3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3BF4F40E-B632-4D38-8340-47E25E1F6C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4C1FDF-799B-447F-845A-7747117F8A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2E6F94C1-83F5-461B-A509-AE9DFCA21155}"/>
              </a:ext>
            </a:extLst>
          </p:cNvPr>
          <p:cNvSpPr>
            <a:spLocks noGrp="1"/>
          </p:cNvSpPr>
          <p:nvPr>
            <p:ph type="dt" sz="half" idx="10"/>
          </p:nvPr>
        </p:nvSpPr>
        <p:spPr/>
        <p:txBody>
          <a:bodyPr/>
          <a:lstStyle/>
          <a:p>
            <a:fld id="{5D361F81-F2A9-4D97-978E-054DBF0D6940}" type="datetimeFigureOut">
              <a:rPr lang="fr-FR" smtClean="0"/>
              <a:t>30/11/2024</a:t>
            </a:fld>
            <a:endParaRPr lang="fr-FR"/>
          </a:p>
        </p:txBody>
      </p:sp>
      <p:sp>
        <p:nvSpPr>
          <p:cNvPr id="8" name="Footer Placeholder 7">
            <a:extLst>
              <a:ext uri="{FF2B5EF4-FFF2-40B4-BE49-F238E27FC236}">
                <a16:creationId xmlns:a16="http://schemas.microsoft.com/office/drawing/2014/main" id="{5F41D4DA-DD53-4600-A3A1-C9C0799FD1B4}"/>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2E4115AA-3511-43E5-A273-8703156E401B}"/>
              </a:ext>
            </a:extLst>
          </p:cNvPr>
          <p:cNvSpPr>
            <a:spLocks noGrp="1"/>
          </p:cNvSpPr>
          <p:nvPr>
            <p:ph type="sldNum" sz="quarter" idx="12"/>
          </p:nvPr>
        </p:nvSpPr>
        <p:spPr/>
        <p:txBody>
          <a:bodyPr/>
          <a:lstStyle/>
          <a:p>
            <a:fld id="{482BED85-27D7-4406-B8AE-4CEEF1CE6F57}" type="slidenum">
              <a:rPr lang="fr-FR" smtClean="0"/>
              <a:t>‹#›</a:t>
            </a:fld>
            <a:endParaRPr lang="fr-FR"/>
          </a:p>
        </p:txBody>
      </p:sp>
    </p:spTree>
    <p:extLst>
      <p:ext uri="{BB962C8B-B14F-4D97-AF65-F5344CB8AC3E}">
        <p14:creationId xmlns:p14="http://schemas.microsoft.com/office/powerpoint/2010/main" val="4192430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8196-3627-48E9-B3AB-314485AF2EE0}"/>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21CD487E-6B0A-4E13-B57B-F5CF9DD92C4D}"/>
              </a:ext>
            </a:extLst>
          </p:cNvPr>
          <p:cNvSpPr>
            <a:spLocks noGrp="1"/>
          </p:cNvSpPr>
          <p:nvPr>
            <p:ph type="dt" sz="half" idx="10"/>
          </p:nvPr>
        </p:nvSpPr>
        <p:spPr/>
        <p:txBody>
          <a:bodyPr/>
          <a:lstStyle/>
          <a:p>
            <a:fld id="{5D361F81-F2A9-4D97-978E-054DBF0D6940}" type="datetimeFigureOut">
              <a:rPr lang="fr-FR" smtClean="0"/>
              <a:t>30/11/2024</a:t>
            </a:fld>
            <a:endParaRPr lang="fr-FR"/>
          </a:p>
        </p:txBody>
      </p:sp>
      <p:sp>
        <p:nvSpPr>
          <p:cNvPr id="4" name="Footer Placeholder 3">
            <a:extLst>
              <a:ext uri="{FF2B5EF4-FFF2-40B4-BE49-F238E27FC236}">
                <a16:creationId xmlns:a16="http://schemas.microsoft.com/office/drawing/2014/main" id="{96A710EB-ECA7-4D45-B68E-DC0E0246736F}"/>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A8EB8309-FAA5-4917-BCA9-34F8F5871189}"/>
              </a:ext>
            </a:extLst>
          </p:cNvPr>
          <p:cNvSpPr>
            <a:spLocks noGrp="1"/>
          </p:cNvSpPr>
          <p:nvPr>
            <p:ph type="sldNum" sz="quarter" idx="12"/>
          </p:nvPr>
        </p:nvSpPr>
        <p:spPr/>
        <p:txBody>
          <a:bodyPr/>
          <a:lstStyle/>
          <a:p>
            <a:fld id="{482BED85-27D7-4406-B8AE-4CEEF1CE6F57}" type="slidenum">
              <a:rPr lang="fr-FR" smtClean="0"/>
              <a:t>‹#›</a:t>
            </a:fld>
            <a:endParaRPr lang="fr-FR"/>
          </a:p>
        </p:txBody>
      </p:sp>
    </p:spTree>
    <p:extLst>
      <p:ext uri="{BB962C8B-B14F-4D97-AF65-F5344CB8AC3E}">
        <p14:creationId xmlns:p14="http://schemas.microsoft.com/office/powerpoint/2010/main" val="40330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507F3C-2F90-4AEB-8B1D-ADAA5129E7E3}"/>
              </a:ext>
            </a:extLst>
          </p:cNvPr>
          <p:cNvSpPr>
            <a:spLocks noGrp="1"/>
          </p:cNvSpPr>
          <p:nvPr>
            <p:ph type="dt" sz="half" idx="10"/>
          </p:nvPr>
        </p:nvSpPr>
        <p:spPr/>
        <p:txBody>
          <a:bodyPr/>
          <a:lstStyle/>
          <a:p>
            <a:fld id="{5D361F81-F2A9-4D97-978E-054DBF0D6940}" type="datetimeFigureOut">
              <a:rPr lang="fr-FR" smtClean="0"/>
              <a:t>30/11/2024</a:t>
            </a:fld>
            <a:endParaRPr lang="fr-FR"/>
          </a:p>
        </p:txBody>
      </p:sp>
      <p:sp>
        <p:nvSpPr>
          <p:cNvPr id="3" name="Footer Placeholder 2">
            <a:extLst>
              <a:ext uri="{FF2B5EF4-FFF2-40B4-BE49-F238E27FC236}">
                <a16:creationId xmlns:a16="http://schemas.microsoft.com/office/drawing/2014/main" id="{E80CC8E0-374A-4473-9D87-62622BC72B29}"/>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8C665FBF-9FB4-4184-BC25-42F55CD1D528}"/>
              </a:ext>
            </a:extLst>
          </p:cNvPr>
          <p:cNvSpPr>
            <a:spLocks noGrp="1"/>
          </p:cNvSpPr>
          <p:nvPr>
            <p:ph type="sldNum" sz="quarter" idx="12"/>
          </p:nvPr>
        </p:nvSpPr>
        <p:spPr/>
        <p:txBody>
          <a:bodyPr/>
          <a:lstStyle/>
          <a:p>
            <a:fld id="{482BED85-27D7-4406-B8AE-4CEEF1CE6F57}" type="slidenum">
              <a:rPr lang="fr-FR" smtClean="0"/>
              <a:t>‹#›</a:t>
            </a:fld>
            <a:endParaRPr lang="fr-FR"/>
          </a:p>
        </p:txBody>
      </p:sp>
    </p:spTree>
    <p:extLst>
      <p:ext uri="{BB962C8B-B14F-4D97-AF65-F5344CB8AC3E}">
        <p14:creationId xmlns:p14="http://schemas.microsoft.com/office/powerpoint/2010/main" val="634056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A004-DD8E-4B20-94DB-8F35FF2D4B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1DABDD2B-1C92-40B8-89A0-0133A84F22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1DA62E94-785F-41C5-BF03-BE7F55E97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6FBA63-BAE4-47E2-8714-59CB311A8004}"/>
              </a:ext>
            </a:extLst>
          </p:cNvPr>
          <p:cNvSpPr>
            <a:spLocks noGrp="1"/>
          </p:cNvSpPr>
          <p:nvPr>
            <p:ph type="dt" sz="half" idx="10"/>
          </p:nvPr>
        </p:nvSpPr>
        <p:spPr/>
        <p:txBody>
          <a:bodyPr/>
          <a:lstStyle/>
          <a:p>
            <a:fld id="{5D361F81-F2A9-4D97-978E-054DBF0D6940}" type="datetimeFigureOut">
              <a:rPr lang="fr-FR" smtClean="0"/>
              <a:t>30/11/2024</a:t>
            </a:fld>
            <a:endParaRPr lang="fr-FR"/>
          </a:p>
        </p:txBody>
      </p:sp>
      <p:sp>
        <p:nvSpPr>
          <p:cNvPr id="6" name="Footer Placeholder 5">
            <a:extLst>
              <a:ext uri="{FF2B5EF4-FFF2-40B4-BE49-F238E27FC236}">
                <a16:creationId xmlns:a16="http://schemas.microsoft.com/office/drawing/2014/main" id="{AB0424F8-2E6C-445A-B874-62064AB58FD3}"/>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C761C8B-0949-4141-B717-7F51580300A4}"/>
              </a:ext>
            </a:extLst>
          </p:cNvPr>
          <p:cNvSpPr>
            <a:spLocks noGrp="1"/>
          </p:cNvSpPr>
          <p:nvPr>
            <p:ph type="sldNum" sz="quarter" idx="12"/>
          </p:nvPr>
        </p:nvSpPr>
        <p:spPr/>
        <p:txBody>
          <a:bodyPr/>
          <a:lstStyle/>
          <a:p>
            <a:fld id="{482BED85-27D7-4406-B8AE-4CEEF1CE6F57}" type="slidenum">
              <a:rPr lang="fr-FR" smtClean="0"/>
              <a:t>‹#›</a:t>
            </a:fld>
            <a:endParaRPr lang="fr-FR"/>
          </a:p>
        </p:txBody>
      </p:sp>
    </p:spTree>
    <p:extLst>
      <p:ext uri="{BB962C8B-B14F-4D97-AF65-F5344CB8AC3E}">
        <p14:creationId xmlns:p14="http://schemas.microsoft.com/office/powerpoint/2010/main" val="3828184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63BF-28E4-4073-9DDB-56BE336577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3A33704D-BB62-46FB-B791-BFF57C2E60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3686904E-D8F0-4BF2-AE24-BF9B6DB73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D180E2-A151-4806-900F-2A8817AD8170}"/>
              </a:ext>
            </a:extLst>
          </p:cNvPr>
          <p:cNvSpPr>
            <a:spLocks noGrp="1"/>
          </p:cNvSpPr>
          <p:nvPr>
            <p:ph type="dt" sz="half" idx="10"/>
          </p:nvPr>
        </p:nvSpPr>
        <p:spPr/>
        <p:txBody>
          <a:bodyPr/>
          <a:lstStyle/>
          <a:p>
            <a:fld id="{5D361F81-F2A9-4D97-978E-054DBF0D6940}" type="datetimeFigureOut">
              <a:rPr lang="fr-FR" smtClean="0"/>
              <a:t>30/11/2024</a:t>
            </a:fld>
            <a:endParaRPr lang="fr-FR"/>
          </a:p>
        </p:txBody>
      </p:sp>
      <p:sp>
        <p:nvSpPr>
          <p:cNvPr id="6" name="Footer Placeholder 5">
            <a:extLst>
              <a:ext uri="{FF2B5EF4-FFF2-40B4-BE49-F238E27FC236}">
                <a16:creationId xmlns:a16="http://schemas.microsoft.com/office/drawing/2014/main" id="{C89A83FF-58DD-4841-95BF-2DEC8FB08CF3}"/>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B31C33EE-378A-4E81-957B-5C45061BECCB}"/>
              </a:ext>
            </a:extLst>
          </p:cNvPr>
          <p:cNvSpPr>
            <a:spLocks noGrp="1"/>
          </p:cNvSpPr>
          <p:nvPr>
            <p:ph type="sldNum" sz="quarter" idx="12"/>
          </p:nvPr>
        </p:nvSpPr>
        <p:spPr/>
        <p:txBody>
          <a:bodyPr/>
          <a:lstStyle/>
          <a:p>
            <a:fld id="{482BED85-27D7-4406-B8AE-4CEEF1CE6F57}" type="slidenum">
              <a:rPr lang="fr-FR" smtClean="0"/>
              <a:t>‹#›</a:t>
            </a:fld>
            <a:endParaRPr lang="fr-FR"/>
          </a:p>
        </p:txBody>
      </p:sp>
    </p:spTree>
    <p:extLst>
      <p:ext uri="{BB962C8B-B14F-4D97-AF65-F5344CB8AC3E}">
        <p14:creationId xmlns:p14="http://schemas.microsoft.com/office/powerpoint/2010/main" val="3792029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F1DF21-32BC-4E14-89E5-DEF5B51802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97A8D9A3-4B3F-4F63-9CBA-C3D0B5C77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82597D4-E637-470A-8AEC-8963680F5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61F81-F2A9-4D97-978E-054DBF0D6940}" type="datetimeFigureOut">
              <a:rPr lang="fr-FR" smtClean="0"/>
              <a:t>30/11/2024</a:t>
            </a:fld>
            <a:endParaRPr lang="fr-FR"/>
          </a:p>
        </p:txBody>
      </p:sp>
      <p:sp>
        <p:nvSpPr>
          <p:cNvPr id="5" name="Footer Placeholder 4">
            <a:extLst>
              <a:ext uri="{FF2B5EF4-FFF2-40B4-BE49-F238E27FC236}">
                <a16:creationId xmlns:a16="http://schemas.microsoft.com/office/drawing/2014/main" id="{861DC103-9563-475D-8692-6EE4F7C561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6850CEA6-8296-459A-A830-77107B1972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2BED85-27D7-4406-B8AE-4CEEF1CE6F57}" type="slidenum">
              <a:rPr lang="fr-FR" smtClean="0"/>
              <a:t>‹#›</a:t>
            </a:fld>
            <a:endParaRPr lang="fr-FR"/>
          </a:p>
        </p:txBody>
      </p:sp>
    </p:spTree>
    <p:extLst>
      <p:ext uri="{BB962C8B-B14F-4D97-AF65-F5344CB8AC3E}">
        <p14:creationId xmlns:p14="http://schemas.microsoft.com/office/powerpoint/2010/main" val="2528987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17/06/relationships/model3d" Target="../media/model3d2.glb"/><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17/06/relationships/model3d" Target="../media/model3d2.glb"/><Relationship Id="rId5" Type="http://schemas.openxmlformats.org/officeDocument/2006/relationships/image" Target="../media/image15.png"/><Relationship Id="rId4" Type="http://schemas.microsoft.com/office/2017/06/relationships/model3d" Target="../media/model3d1.glb"/></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microsoft.com/office/2017/06/relationships/model3d" Target="../media/model3d2.glb"/><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microsoft.com/office/2017/06/relationships/model3d" Target="../media/model3d2.glb"/><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17/06/relationships/model3d" Target="../media/model3d2.glb"/><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microsoft.com/office/2017/06/relationships/model3d" Target="../media/model3d2.glb"/><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png"/><Relationship Id="rId5" Type="http://schemas.microsoft.com/office/2017/06/relationships/model3d" Target="../media/model3d1.glb"/><Relationship Id="rId10"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17/06/relationships/model3d" Target="../media/model3d2.glb"/><Relationship Id="rId5"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17/06/relationships/model3d" Target="../media/model3d1.glb"/><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9.png"/><Relationship Id="rId5" Type="http://schemas.microsoft.com/office/2017/06/relationships/model3d" Target="../media/model3d2.glb"/><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9.png"/><Relationship Id="rId5" Type="http://schemas.microsoft.com/office/2017/06/relationships/model3d" Target="../media/model3d2.glb"/><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18.png"/><Relationship Id="rId4" Type="http://schemas.microsoft.com/office/2017/06/relationships/model3d" Target="../media/model3d2.glb"/></Relationships>
</file>

<file path=ppt/slides/_rels/slide35.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17/06/relationships/model3d" Target="../media/model3d2.glb"/></Relationships>
</file>

<file path=ppt/slides/_rels/slide40.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18.png"/><Relationship Id="rId4" Type="http://schemas.microsoft.com/office/2017/06/relationships/model3d" Target="../media/model3d2.glb"/></Relationships>
</file>

<file path=ppt/slides/_rels/slide46.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microsoft.com/office/2017/06/relationships/model3d" Target="../media/model3d2.glb"/><Relationship Id="rId5" Type="http://schemas.openxmlformats.org/officeDocument/2006/relationships/image" Target="../media/image49.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1.xml"/><Relationship Id="rId7" Type="http://schemas.openxmlformats.org/officeDocument/2006/relationships/image" Target="../media/image18.png"/><Relationship Id="rId2" Type="http://schemas.microsoft.com/office/2007/relationships/media" Target="../media/media2.mp4"/><Relationship Id="rId1" Type="http://schemas.openxmlformats.org/officeDocument/2006/relationships/video" Target="NULL" TargetMode="External"/><Relationship Id="rId6" Type="http://schemas.microsoft.com/office/2017/06/relationships/model3d" Target="../media/model3d2.glb"/><Relationship Id="rId5" Type="http://schemas.openxmlformats.org/officeDocument/2006/relationships/image" Target="../media/image42.png"/><Relationship Id="rId4" Type="http://schemas.microsoft.com/office/2017/06/relationships/model3d" Target="../media/model3d1.glb"/></Relationships>
</file>

<file path=ppt/slides/_rels/slide4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17/06/relationships/model3d" Target="../media/model3d2.glb"/><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17/06/relationships/model3d" Target="../media/model3d1.glb"/><Relationship Id="rId7" Type="http://schemas.microsoft.com/office/2017/06/relationships/model3d" Target="../media/model3d2.glb"/><Relationship Id="rId12"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hyperlink" Target="mailto:shiliabdellatif@fss.u-usf.tn" TargetMode="External"/><Relationship Id="rId11" Type="http://schemas.openxmlformats.org/officeDocument/2006/relationships/image" Target="../media/image55.png"/><Relationship Id="rId5" Type="http://schemas.openxmlformats.org/officeDocument/2006/relationships/image" Target="../media/image3.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hyperlink" Target="mailto:moussamohamed@fss.u-usf.tn"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17/06/relationships/model3d" Target="../media/model3d1.glb"/><Relationship Id="rId7" Type="http://schemas.openxmlformats.org/officeDocument/2006/relationships/image" Target="../media/image3.png"/><Relationship Id="rId12" Type="http://schemas.openxmlformats.org/officeDocument/2006/relationships/hyperlink" Target="mailto:shiliabdellatif@fss.u-usf.tn"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hyperlink" Target="mailto:moussamohamed@fss.u-usf.tn" TargetMode="External"/><Relationship Id="rId5" Type="http://schemas.microsoft.com/office/2017/06/relationships/model3d" Target="../media/model3d2.glb"/><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9.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17/06/relationships/model3d" Target="../media/model3d2.glb"/></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17/06/relationships/model3d" Target="../media/model3d2.glb"/><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83139953"/>
                  </p:ext>
                </p:extLst>
              </p:nvPr>
            </p:nvGraphicFramePr>
            <p:xfrm>
              <a:off x="535937" y="2791614"/>
              <a:ext cx="3174932" cy="2426453"/>
            </p:xfrm>
            <a:graphic>
              <a:graphicData uri="http://schemas.microsoft.com/office/drawing/2017/model3d">
                <am3d:model3d r:embed="rId3">
                  <am3d:spPr>
                    <a:xfrm>
                      <a:off x="0" y="0"/>
                      <a:ext cx="3174932" cy="242645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0027017" ay="3317941" az="10161039"/>
                    <am3d:postTrans dx="0" dy="0" dz="0"/>
                  </am3d:trans>
                  <am3d:raster rName="Office3DRenderer" rVer="16.0.8326">
                    <am3d:blip r:embed="rId4"/>
                  </am3d:raster>
                  <am3d:objViewport viewportSz="37395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535937" y="2791614"/>
                <a:ext cx="3174932" cy="2426453"/>
              </a:xfrm>
              <a:prstGeom prst="rect">
                <a:avLst/>
              </a:prstGeom>
            </p:spPr>
          </p:pic>
        </mc:Fallback>
      </mc:AlternateContent>
      <p:sp>
        <p:nvSpPr>
          <p:cNvPr id="22" name="TextBox 21">
            <a:extLst>
              <a:ext uri="{FF2B5EF4-FFF2-40B4-BE49-F238E27FC236}">
                <a16:creationId xmlns:a16="http://schemas.microsoft.com/office/drawing/2014/main" id="{F498F91E-B423-45FB-A8F9-3746C5C25777}"/>
              </a:ext>
            </a:extLst>
          </p:cNvPr>
          <p:cNvSpPr txBox="1"/>
          <p:nvPr/>
        </p:nvSpPr>
        <p:spPr>
          <a:xfrm>
            <a:off x="1917539" y="1379979"/>
            <a:ext cx="8356921" cy="830997"/>
          </a:xfrm>
          <a:prstGeom prst="rect">
            <a:avLst/>
          </a:prstGeom>
          <a:noFill/>
        </p:spPr>
        <p:txBody>
          <a:bodyPr wrap="square" rtlCol="0">
            <a:spAutoFit/>
          </a:bodyPr>
          <a:lstStyle/>
          <a:p>
            <a:r>
              <a:rPr lang="fr-FR" sz="4800" dirty="0">
                <a:latin typeface="Poppins Black" panose="00000A00000000000000" pitchFamily="2" charset="0"/>
                <a:cs typeface="Poppins Black" panose="00000A00000000000000" pitchFamily="2" charset="0"/>
              </a:rPr>
              <a:t>Laptop Recommandation</a:t>
            </a:r>
          </a:p>
        </p:txBody>
      </p:sp>
      <p:sp>
        <p:nvSpPr>
          <p:cNvPr id="23" name="TextBox 22">
            <a:extLst>
              <a:ext uri="{FF2B5EF4-FFF2-40B4-BE49-F238E27FC236}">
                <a16:creationId xmlns:a16="http://schemas.microsoft.com/office/drawing/2014/main" id="{3C30AB14-C266-411C-8396-68A64ED34AE7}"/>
              </a:ext>
            </a:extLst>
          </p:cNvPr>
          <p:cNvSpPr txBox="1"/>
          <p:nvPr/>
        </p:nvSpPr>
        <p:spPr>
          <a:xfrm>
            <a:off x="1307934" y="2367171"/>
            <a:ext cx="9803755" cy="2123658"/>
          </a:xfrm>
          <a:prstGeom prst="rect">
            <a:avLst/>
          </a:prstGeom>
          <a:noFill/>
        </p:spPr>
        <p:txBody>
          <a:bodyPr wrap="square" rtlCol="0">
            <a:spAutoFit/>
          </a:bodyPr>
          <a:lstStyle/>
          <a:p>
            <a:pPr algn="ctr"/>
            <a:r>
              <a:rPr lang="fr-FR" sz="4400" dirty="0">
                <a:latin typeface="Poppins Medium" panose="00000600000000000000" pitchFamily="2" charset="0"/>
                <a:cs typeface="Poppins Medium" panose="00000600000000000000" pitchFamily="2" charset="0"/>
              </a:rPr>
              <a:t>Presented By :</a:t>
            </a:r>
          </a:p>
          <a:p>
            <a:pPr algn="ctr"/>
            <a:r>
              <a:rPr lang="fr-FR" sz="4400" dirty="0">
                <a:latin typeface="Poppins Light" panose="00000400000000000000" pitchFamily="2" charset="0"/>
                <a:cs typeface="Poppins Light" panose="00000400000000000000" pitchFamily="2" charset="0"/>
              </a:rPr>
              <a:t>Mohamed Moussa</a:t>
            </a:r>
          </a:p>
          <a:p>
            <a:pPr algn="ctr"/>
            <a:r>
              <a:rPr lang="fr-FR" sz="4400" dirty="0">
                <a:latin typeface="Poppins Light" panose="00000400000000000000" pitchFamily="2" charset="0"/>
                <a:cs typeface="Poppins Light" panose="00000400000000000000" pitchFamily="2" charset="0"/>
              </a:rPr>
              <a:t>Abdellatif Shili</a:t>
            </a:r>
          </a:p>
        </p:txBody>
      </p:sp>
      <p:sp>
        <p:nvSpPr>
          <p:cNvPr id="24" name="Rectangle 23">
            <a:extLst>
              <a:ext uri="{FF2B5EF4-FFF2-40B4-BE49-F238E27FC236}">
                <a16:creationId xmlns:a16="http://schemas.microsoft.com/office/drawing/2014/main" id="{4CCB44C5-CC3F-4353-96C0-3CCA1FDCFD0B}"/>
              </a:ext>
            </a:extLst>
          </p:cNvPr>
          <p:cNvSpPr/>
          <p:nvPr/>
        </p:nvSpPr>
        <p:spPr>
          <a:xfrm>
            <a:off x="4735974" y="4784016"/>
            <a:ext cx="2720050" cy="86810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Poppins Black" panose="00000A00000000000000" pitchFamily="2" charset="0"/>
                <a:cs typeface="Poppins Black" panose="00000A00000000000000" pitchFamily="2" charset="0"/>
              </a:rPr>
              <a:t>Start</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3076900163"/>
                  </p:ext>
                </p:extLst>
              </p:nvPr>
            </p:nvGraphicFramePr>
            <p:xfrm>
              <a:off x="9531803" y="2988389"/>
              <a:ext cx="1155490" cy="1321204"/>
            </p:xfrm>
            <a:graphic>
              <a:graphicData uri="http://schemas.microsoft.com/office/drawing/2017/model3d">
                <am3d:model3d r:embed="rId5">
                  <am3d:spPr>
                    <a:xfrm>
                      <a:off x="0" y="0"/>
                      <a:ext cx="1155490" cy="1321204"/>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59029" ay="-1217904" az="-20481"/>
                    <am3d:postTrans dx="0" dy="0" dz="0"/>
                  </am3d:trans>
                  <am3d:raster rName="Office3DRenderer" rVer="16.0.8326">
                    <am3d:blip r:embed="rId6"/>
                  </am3d:raster>
                  <am3d:objViewport viewportSz="22439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9531803" y="2988389"/>
                <a:ext cx="1155490" cy="1321204"/>
              </a:xfrm>
              <a:prstGeom prst="rect">
                <a:avLst/>
              </a:prstGeom>
            </p:spPr>
          </p:pic>
        </mc:Fallback>
      </mc:AlternateContent>
      <p:pic>
        <p:nvPicPr>
          <p:cNvPr id="30" name="Picture 29">
            <a:extLst>
              <a:ext uri="{FF2B5EF4-FFF2-40B4-BE49-F238E27FC236}">
                <a16:creationId xmlns:a16="http://schemas.microsoft.com/office/drawing/2014/main" id="{3F5B4B05-EE62-4413-991D-796177961D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491" y="93381"/>
            <a:ext cx="1423919" cy="1006214"/>
          </a:xfrm>
          <a:prstGeom prst="rect">
            <a:avLst/>
          </a:prstGeom>
        </p:spPr>
      </p:pic>
      <p:sp>
        <p:nvSpPr>
          <p:cNvPr id="31" name="TextBox 30">
            <a:extLst>
              <a:ext uri="{FF2B5EF4-FFF2-40B4-BE49-F238E27FC236}">
                <a16:creationId xmlns:a16="http://schemas.microsoft.com/office/drawing/2014/main" id="{A6DDEB09-C3A7-4A85-8769-F856A4FE7D12}"/>
              </a:ext>
            </a:extLst>
          </p:cNvPr>
          <p:cNvSpPr txBox="1"/>
          <p:nvPr/>
        </p:nvSpPr>
        <p:spPr>
          <a:xfrm>
            <a:off x="143784" y="5998182"/>
            <a:ext cx="2416046" cy="400110"/>
          </a:xfrm>
          <a:prstGeom prst="rect">
            <a:avLst/>
          </a:prstGeom>
          <a:noFill/>
        </p:spPr>
        <p:txBody>
          <a:bodyPr wrap="none" rtlCol="0">
            <a:spAutoFit/>
          </a:bodyPr>
          <a:lstStyle/>
          <a:p>
            <a:r>
              <a:rPr lang="fr-FR" sz="2000" dirty="0">
                <a:latin typeface="Poppins Medium" panose="00000600000000000000" pitchFamily="2" charset="0"/>
                <a:cs typeface="Poppins Medium" panose="00000600000000000000" pitchFamily="2" charset="0"/>
              </a:rPr>
              <a:t>Course </a:t>
            </a:r>
            <a:r>
              <a:rPr lang="fr-FR" sz="2000" dirty="0" err="1">
                <a:latin typeface="Poppins Medium" panose="00000600000000000000" pitchFamily="2" charset="0"/>
                <a:cs typeface="Poppins Medium" panose="00000600000000000000" pitchFamily="2" charset="0"/>
              </a:rPr>
              <a:t>instructor</a:t>
            </a:r>
            <a:endParaRPr lang="fr-FR" sz="2000" dirty="0">
              <a:latin typeface="Poppins Medium" panose="00000600000000000000" pitchFamily="2" charset="0"/>
              <a:cs typeface="Poppins Medium" panose="00000600000000000000" pitchFamily="2" charset="0"/>
            </a:endParaRPr>
          </a:p>
        </p:txBody>
      </p:sp>
      <p:sp>
        <p:nvSpPr>
          <p:cNvPr id="33" name="TextBox 32">
            <a:extLst>
              <a:ext uri="{FF2B5EF4-FFF2-40B4-BE49-F238E27FC236}">
                <a16:creationId xmlns:a16="http://schemas.microsoft.com/office/drawing/2014/main" id="{4CD04AD2-0AAE-4C8C-86A2-80998CB385F3}"/>
              </a:ext>
            </a:extLst>
          </p:cNvPr>
          <p:cNvSpPr txBox="1"/>
          <p:nvPr/>
        </p:nvSpPr>
        <p:spPr>
          <a:xfrm>
            <a:off x="9994790" y="5998182"/>
            <a:ext cx="6094070" cy="369332"/>
          </a:xfrm>
          <a:prstGeom prst="rect">
            <a:avLst/>
          </a:prstGeom>
          <a:noFill/>
        </p:spPr>
        <p:txBody>
          <a:bodyPr wrap="square">
            <a:spAutoFit/>
          </a:bodyPr>
          <a:lstStyle/>
          <a:p>
            <a:r>
              <a:rPr lang="fr-FR" sz="1800" dirty="0" err="1">
                <a:latin typeface="Poppins Medium" panose="00000600000000000000" pitchFamily="2" charset="0"/>
                <a:cs typeface="Poppins Medium" panose="00000600000000000000" pitchFamily="2" charset="0"/>
              </a:rPr>
              <a:t>Lab</a:t>
            </a:r>
            <a:r>
              <a:rPr lang="fr-FR" sz="1800" dirty="0">
                <a:latin typeface="Poppins Medium" panose="00000600000000000000" pitchFamily="2" charset="0"/>
                <a:cs typeface="Poppins Medium" panose="00000600000000000000" pitchFamily="2" charset="0"/>
              </a:rPr>
              <a:t> </a:t>
            </a:r>
            <a:r>
              <a:rPr lang="fr-FR" sz="1800" dirty="0" err="1">
                <a:latin typeface="Poppins Medium" panose="00000600000000000000" pitchFamily="2" charset="0"/>
                <a:cs typeface="Poppins Medium" panose="00000600000000000000" pitchFamily="2" charset="0"/>
              </a:rPr>
              <a:t>instructor</a:t>
            </a:r>
            <a:endParaRPr lang="fr-FR" sz="1800" dirty="0">
              <a:latin typeface="Poppins Medium" panose="00000600000000000000" pitchFamily="2" charset="0"/>
              <a:cs typeface="Poppins Medium" panose="00000600000000000000" pitchFamily="2" charset="0"/>
            </a:endParaRPr>
          </a:p>
        </p:txBody>
      </p:sp>
      <p:sp>
        <p:nvSpPr>
          <p:cNvPr id="35" name="TextBox 34">
            <a:extLst>
              <a:ext uri="{FF2B5EF4-FFF2-40B4-BE49-F238E27FC236}">
                <a16:creationId xmlns:a16="http://schemas.microsoft.com/office/drawing/2014/main" id="{3D3D8C20-159E-44E8-B7BC-CE8CCFEFAC3E}"/>
              </a:ext>
            </a:extLst>
          </p:cNvPr>
          <p:cNvSpPr txBox="1"/>
          <p:nvPr/>
        </p:nvSpPr>
        <p:spPr>
          <a:xfrm>
            <a:off x="9994790" y="6395287"/>
            <a:ext cx="1832553" cy="369332"/>
          </a:xfrm>
          <a:prstGeom prst="rect">
            <a:avLst/>
          </a:prstGeom>
          <a:noFill/>
        </p:spPr>
        <p:txBody>
          <a:bodyPr wrap="none" rtlCol="0">
            <a:spAutoFit/>
          </a:bodyPr>
          <a:lstStyle/>
          <a:p>
            <a:r>
              <a:rPr lang="fr-FR" dirty="0">
                <a:latin typeface="Poppins" panose="00000500000000000000" pitchFamily="2" charset="0"/>
                <a:cs typeface="Poppins" panose="00000500000000000000" pitchFamily="2" charset="0"/>
              </a:rPr>
              <a:t>Fatma Bouhlel</a:t>
            </a:r>
          </a:p>
        </p:txBody>
      </p:sp>
      <p:sp>
        <p:nvSpPr>
          <p:cNvPr id="12" name="TextBox 11">
            <a:extLst>
              <a:ext uri="{FF2B5EF4-FFF2-40B4-BE49-F238E27FC236}">
                <a16:creationId xmlns:a16="http://schemas.microsoft.com/office/drawing/2014/main" id="{B36426D8-2388-46FE-AFEA-C47A565A4E61}"/>
              </a:ext>
            </a:extLst>
          </p:cNvPr>
          <p:cNvSpPr txBox="1"/>
          <p:nvPr/>
        </p:nvSpPr>
        <p:spPr>
          <a:xfrm>
            <a:off x="143784" y="6401063"/>
            <a:ext cx="2656496" cy="369332"/>
          </a:xfrm>
          <a:prstGeom prst="rect">
            <a:avLst/>
          </a:prstGeom>
          <a:noFill/>
        </p:spPr>
        <p:txBody>
          <a:bodyPr wrap="none" rtlCol="0">
            <a:spAutoFit/>
          </a:bodyPr>
          <a:lstStyle/>
          <a:p>
            <a:r>
              <a:rPr lang="fr-FR" dirty="0">
                <a:latin typeface="Poppins" panose="00000500000000000000" pitchFamily="2" charset="0"/>
                <a:cs typeface="Poppins" panose="00000500000000000000" pitchFamily="2" charset="0"/>
              </a:rPr>
              <a:t>Mohamed </a:t>
            </a:r>
            <a:r>
              <a:rPr lang="fr-FR" dirty="0" err="1">
                <a:latin typeface="Poppins" panose="00000500000000000000" pitchFamily="2" charset="0"/>
                <a:cs typeface="Poppins" panose="00000500000000000000" pitchFamily="2" charset="0"/>
              </a:rPr>
              <a:t>Hammemi</a:t>
            </a:r>
            <a:endParaRPr lang="fr-F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40418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3035156531"/>
                  </p:ext>
                </p:extLst>
              </p:nvPr>
            </p:nvGraphicFramePr>
            <p:xfrm>
              <a:off x="4970543" y="1447763"/>
              <a:ext cx="4572436" cy="4553424"/>
            </p:xfrm>
            <a:graphic>
              <a:graphicData uri="http://schemas.microsoft.com/office/drawing/2017/model3d">
                <am3d:model3d r:embed="rId3">
                  <am3d:spPr>
                    <a:xfrm>
                      <a:off x="0" y="0"/>
                      <a:ext cx="4572436" cy="4553424"/>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5581761" ay="169058" az="-8226502"/>
                    <am3d:postTrans dx="0" dy="0" dz="0"/>
                  </am3d:trans>
                  <am3d:raster rName="Office3DRenderer" rVer="16.0.8326">
                    <am3d:blip r:embed="rId4"/>
                  </am3d:raster>
                  <am3d:objViewport viewportSz="46865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4970543" y="1447763"/>
                <a:ext cx="4572436" cy="4553424"/>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cxnSp>
        <p:nvCxnSpPr>
          <p:cNvPr id="3" name="Straight Connector 2">
            <a:extLst>
              <a:ext uri="{FF2B5EF4-FFF2-40B4-BE49-F238E27FC236}">
                <a16:creationId xmlns:a16="http://schemas.microsoft.com/office/drawing/2014/main" id="{9A5BA4F0-77E0-4B15-8289-3D80C7113DD3}"/>
              </a:ext>
            </a:extLst>
          </p:cNvPr>
          <p:cNvCxnSpPr>
            <a:cxnSpLocks/>
          </p:cNvCxnSpPr>
          <p:nvPr/>
        </p:nvCxnSpPr>
        <p:spPr>
          <a:xfrm flipH="1">
            <a:off x="3652096" y="3535795"/>
            <a:ext cx="102783" cy="787547"/>
          </a:xfrm>
          <a:prstGeom prst="line">
            <a:avLst/>
          </a:prstGeom>
          <a:ln w="19050">
            <a:solidFill>
              <a:srgbClr val="A03733"/>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23C0A9D-282B-45A6-8E18-45593EE338E3}"/>
              </a:ext>
            </a:extLst>
          </p:cNvPr>
          <p:cNvCxnSpPr>
            <a:cxnSpLocks/>
          </p:cNvCxnSpPr>
          <p:nvPr/>
        </p:nvCxnSpPr>
        <p:spPr>
          <a:xfrm>
            <a:off x="3639450" y="4323342"/>
            <a:ext cx="2355259" cy="10756"/>
          </a:xfrm>
          <a:prstGeom prst="straightConnector1">
            <a:avLst/>
          </a:prstGeom>
          <a:ln w="19050">
            <a:solidFill>
              <a:srgbClr val="A0373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D0E94E-B859-4C6C-92FE-5F095D45BF70}"/>
              </a:ext>
            </a:extLst>
          </p:cNvPr>
          <p:cNvCxnSpPr>
            <a:cxnSpLocks/>
          </p:cNvCxnSpPr>
          <p:nvPr/>
        </p:nvCxnSpPr>
        <p:spPr>
          <a:xfrm flipH="1" flipV="1">
            <a:off x="9542979" y="2214423"/>
            <a:ext cx="1215664" cy="87761"/>
          </a:xfrm>
          <a:prstGeom prst="line">
            <a:avLst/>
          </a:prstGeom>
          <a:ln w="19050">
            <a:solidFill>
              <a:srgbClr val="A03733"/>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5F6549D-5C1B-4996-B20A-D1FD76E6B971}"/>
              </a:ext>
            </a:extLst>
          </p:cNvPr>
          <p:cNvCxnSpPr>
            <a:cxnSpLocks/>
          </p:cNvCxnSpPr>
          <p:nvPr/>
        </p:nvCxnSpPr>
        <p:spPr>
          <a:xfrm flipH="1">
            <a:off x="7861603" y="2216463"/>
            <a:ext cx="1681376" cy="543289"/>
          </a:xfrm>
          <a:prstGeom prst="straightConnector1">
            <a:avLst/>
          </a:prstGeom>
          <a:ln w="19050">
            <a:solidFill>
              <a:srgbClr val="A0373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8857F9-889B-4889-AB5C-FF6CEAC9A44A}"/>
              </a:ext>
            </a:extLst>
          </p:cNvPr>
          <p:cNvCxnSpPr>
            <a:cxnSpLocks/>
          </p:cNvCxnSpPr>
          <p:nvPr/>
        </p:nvCxnSpPr>
        <p:spPr>
          <a:xfrm flipH="1" flipV="1">
            <a:off x="7583811" y="3785586"/>
            <a:ext cx="3118083" cy="1075513"/>
          </a:xfrm>
          <a:prstGeom prst="straightConnector1">
            <a:avLst/>
          </a:prstGeom>
          <a:ln w="19050">
            <a:solidFill>
              <a:srgbClr val="A03733"/>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124AB01-C736-4FB0-AFC3-527F8D170A3B}"/>
              </a:ext>
            </a:extLst>
          </p:cNvPr>
          <p:cNvSpPr txBox="1"/>
          <p:nvPr/>
        </p:nvSpPr>
        <p:spPr>
          <a:xfrm>
            <a:off x="3114602" y="2940264"/>
            <a:ext cx="1162864" cy="584775"/>
          </a:xfrm>
          <a:prstGeom prst="rect">
            <a:avLst/>
          </a:prstGeom>
          <a:noFill/>
        </p:spPr>
        <p:txBody>
          <a:bodyPr wrap="square" rtlCol="0">
            <a:spAutoFit/>
          </a:bodyPr>
          <a:lstStyle/>
          <a:p>
            <a:r>
              <a:rPr lang="fr-FR" sz="3200" dirty="0">
                <a:latin typeface="Poppins Black" panose="00000A00000000000000" pitchFamily="2" charset="0"/>
                <a:cs typeface="Poppins Black" panose="00000A00000000000000" pitchFamily="2" charset="0"/>
              </a:rPr>
              <a:t>CPU</a:t>
            </a:r>
          </a:p>
        </p:txBody>
      </p:sp>
      <p:sp>
        <p:nvSpPr>
          <p:cNvPr id="44" name="TextBox 43">
            <a:extLst>
              <a:ext uri="{FF2B5EF4-FFF2-40B4-BE49-F238E27FC236}">
                <a16:creationId xmlns:a16="http://schemas.microsoft.com/office/drawing/2014/main" id="{DEDE65CF-CB88-4015-BE18-B8C65C63019D}"/>
              </a:ext>
            </a:extLst>
          </p:cNvPr>
          <p:cNvSpPr txBox="1"/>
          <p:nvPr/>
        </p:nvSpPr>
        <p:spPr>
          <a:xfrm>
            <a:off x="10874072" y="1965915"/>
            <a:ext cx="1162864" cy="584775"/>
          </a:xfrm>
          <a:prstGeom prst="rect">
            <a:avLst/>
          </a:prstGeom>
          <a:noFill/>
        </p:spPr>
        <p:txBody>
          <a:bodyPr wrap="square" rtlCol="0">
            <a:spAutoFit/>
          </a:bodyPr>
          <a:lstStyle/>
          <a:p>
            <a:r>
              <a:rPr lang="fr-FR" sz="3200" dirty="0">
                <a:latin typeface="Poppins Black" panose="00000A00000000000000" pitchFamily="2" charset="0"/>
                <a:cs typeface="Poppins Black" panose="00000A00000000000000" pitchFamily="2" charset="0"/>
              </a:rPr>
              <a:t>GPU</a:t>
            </a:r>
          </a:p>
        </p:txBody>
      </p:sp>
      <p:sp>
        <p:nvSpPr>
          <p:cNvPr id="45" name="TextBox 44">
            <a:extLst>
              <a:ext uri="{FF2B5EF4-FFF2-40B4-BE49-F238E27FC236}">
                <a16:creationId xmlns:a16="http://schemas.microsoft.com/office/drawing/2014/main" id="{61DDB6B5-E8B7-4E3D-93A4-570D1642277D}"/>
              </a:ext>
            </a:extLst>
          </p:cNvPr>
          <p:cNvSpPr txBox="1"/>
          <p:nvPr/>
        </p:nvSpPr>
        <p:spPr>
          <a:xfrm>
            <a:off x="10723691" y="4762867"/>
            <a:ext cx="1162864" cy="584775"/>
          </a:xfrm>
          <a:prstGeom prst="rect">
            <a:avLst/>
          </a:prstGeom>
          <a:noFill/>
        </p:spPr>
        <p:txBody>
          <a:bodyPr wrap="square" rtlCol="0">
            <a:spAutoFit/>
          </a:bodyPr>
          <a:lstStyle/>
          <a:p>
            <a:r>
              <a:rPr lang="fr-FR" sz="3200" dirty="0">
                <a:latin typeface="Poppins Black" panose="00000A00000000000000" pitchFamily="2" charset="0"/>
                <a:cs typeface="Poppins Black" panose="00000A00000000000000" pitchFamily="2" charset="0"/>
              </a:rPr>
              <a:t>RAM</a:t>
            </a:r>
          </a:p>
        </p:txBody>
      </p:sp>
      <p:pic>
        <p:nvPicPr>
          <p:cNvPr id="49" name="Picture 48">
            <a:extLst>
              <a:ext uri="{FF2B5EF4-FFF2-40B4-BE49-F238E27FC236}">
                <a16:creationId xmlns:a16="http://schemas.microsoft.com/office/drawing/2014/main" id="{A2F8AF4C-FCF6-4446-B291-4BD1EA1FF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40" y="1965915"/>
            <a:ext cx="4047392" cy="4047392"/>
          </a:xfrm>
          <a:prstGeom prst="rect">
            <a:avLst/>
          </a:prstGeom>
        </p:spPr>
      </p:pic>
      <p:sp>
        <p:nvSpPr>
          <p:cNvPr id="27" name="Oval 26">
            <a:extLst>
              <a:ext uri="{FF2B5EF4-FFF2-40B4-BE49-F238E27FC236}">
                <a16:creationId xmlns:a16="http://schemas.microsoft.com/office/drawing/2014/main" id="{44840350-07F8-4D9A-B407-3EE0BE6E1DDB}"/>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3</a:t>
            </a: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85CA4BD8-BD26-4BAA-916A-AA019DB0BA0B}"/>
                  </a:ext>
                </a:extLst>
              </p:cNvPr>
              <p:cNvGraphicFramePr>
                <a:graphicFrameLocks noChangeAspect="1"/>
              </p:cNvGraphicFramePr>
              <p:nvPr>
                <p:extLst>
                  <p:ext uri="{D42A27DB-BD31-4B8C-83A1-F6EECF244321}">
                    <p14:modId xmlns:p14="http://schemas.microsoft.com/office/powerpoint/2010/main" val="2169968187"/>
                  </p:ext>
                </p:extLst>
              </p:nvPr>
            </p:nvGraphicFramePr>
            <p:xfrm>
              <a:off x="1941334" y="741975"/>
              <a:ext cx="545432" cy="534413"/>
            </p:xfrm>
            <a:graphic>
              <a:graphicData uri="http://schemas.microsoft.com/office/drawing/2017/model3d">
                <am3d:model3d r:embed="rId6">
                  <am3d:spPr>
                    <a:xfrm>
                      <a:off x="0" y="0"/>
                      <a:ext cx="545432" cy="534413"/>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7"/>
                  </am3d:raster>
                  <am3d:objViewport viewportSz="9310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85CA4BD8-BD26-4BAA-916A-AA019DB0BA0B}"/>
                  </a:ext>
                </a:extLst>
              </p:cNvPr>
              <p:cNvPicPr>
                <a:picLocks noGrp="1" noRot="1" noChangeAspect="1" noMove="1" noResize="1" noEditPoints="1" noAdjustHandles="1" noChangeArrowheads="1" noChangeShapeType="1" noCrop="1"/>
              </p:cNvPicPr>
              <p:nvPr/>
            </p:nvPicPr>
            <p:blipFill>
              <a:blip r:embed="rId7"/>
              <a:stretch>
                <a:fillRect/>
              </a:stretch>
            </p:blipFill>
            <p:spPr>
              <a:xfrm>
                <a:off x="1941334" y="741975"/>
                <a:ext cx="545432" cy="534413"/>
              </a:xfrm>
              <a:prstGeom prst="rect">
                <a:avLst/>
              </a:prstGeom>
            </p:spPr>
          </p:pic>
        </mc:Fallback>
      </mc:AlternateContent>
    </p:spTree>
    <p:extLst>
      <p:ext uri="{BB962C8B-B14F-4D97-AF65-F5344CB8AC3E}">
        <p14:creationId xmlns:p14="http://schemas.microsoft.com/office/powerpoint/2010/main" val="472405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3184BD-AA9A-4341-92AE-07E2C9EE4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97" y="1467803"/>
            <a:ext cx="7905876" cy="4380491"/>
          </a:xfrm>
          <a:prstGeom prst="rect">
            <a:avLst/>
          </a:prstGeom>
        </p:spPr>
      </p:pic>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914122767"/>
                  </p:ext>
                </p:extLst>
              </p:nvPr>
            </p:nvGraphicFramePr>
            <p:xfrm>
              <a:off x="6574320" y="979382"/>
              <a:ext cx="6216178" cy="5856767"/>
            </p:xfrm>
            <a:graphic>
              <a:graphicData uri="http://schemas.microsoft.com/office/drawing/2017/model3d">
                <am3d:model3d r:embed="rId4">
                  <am3d:spPr>
                    <a:xfrm>
                      <a:off x="0" y="0"/>
                      <a:ext cx="6216178" cy="5856767"/>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910386" ay="-3033106" az="-1537117"/>
                    <am3d:postTrans dx="0" dy="0" dz="0"/>
                  </am3d:trans>
                  <am3d:raster rName="Office3DRenderer" rVer="16.0.8326">
                    <am3d:blip r:embed="rId5"/>
                  </am3d:raster>
                  <am3d:objViewport viewportSz="69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5"/>
              <a:stretch>
                <a:fillRect/>
              </a:stretch>
            </p:blipFill>
            <p:spPr>
              <a:xfrm>
                <a:off x="6574320" y="979382"/>
                <a:ext cx="6216178" cy="58567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4398674" y="856813"/>
              <a:ext cx="545432" cy="534413"/>
            </p:xfrm>
            <a:graphic>
              <a:graphicData uri="http://schemas.microsoft.com/office/drawing/2017/model3d">
                <am3d:model3d r:embed="rId6">
                  <am3d:spPr>
                    <a:xfrm>
                      <a:off x="0" y="0"/>
                      <a:ext cx="545432" cy="534413"/>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7"/>
                  </am3d:raster>
                  <am3d:objViewport viewportSz="9310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7"/>
              <a:stretch>
                <a:fillRect/>
              </a:stretch>
            </p:blipFill>
            <p:spPr>
              <a:xfrm>
                <a:off x="4398674" y="856813"/>
                <a:ext cx="545432" cy="534413"/>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3" name="TextBox 12">
            <a:extLst>
              <a:ext uri="{FF2B5EF4-FFF2-40B4-BE49-F238E27FC236}">
                <a16:creationId xmlns:a16="http://schemas.microsoft.com/office/drawing/2014/main" id="{149187F0-255C-42C6-AA98-D5CFB1988433}"/>
              </a:ext>
            </a:extLst>
          </p:cNvPr>
          <p:cNvSpPr txBox="1"/>
          <p:nvPr/>
        </p:nvSpPr>
        <p:spPr>
          <a:xfrm rot="1208008">
            <a:off x="9957175" y="3491819"/>
            <a:ext cx="2916872" cy="584775"/>
          </a:xfrm>
          <a:prstGeom prst="rect">
            <a:avLst/>
          </a:prstGeom>
          <a:noFill/>
        </p:spPr>
        <p:txBody>
          <a:bodyPr wrap="square" rtlCol="0">
            <a:spAutoFit/>
          </a:bodyPr>
          <a:lstStyle/>
          <a:p>
            <a:r>
              <a:rPr lang="fr-FR" sz="3200" dirty="0">
                <a:solidFill>
                  <a:schemeClr val="bg1"/>
                </a:solidFill>
              </a:rPr>
              <a:t>State of art</a:t>
            </a:r>
          </a:p>
        </p:txBody>
      </p:sp>
      <p:sp>
        <p:nvSpPr>
          <p:cNvPr id="14" name="Oval 13">
            <a:extLst>
              <a:ext uri="{FF2B5EF4-FFF2-40B4-BE49-F238E27FC236}">
                <a16:creationId xmlns:a16="http://schemas.microsoft.com/office/drawing/2014/main" id="{979BA992-7766-43D4-BFBC-4B3BB2D698EA}"/>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4</a:t>
            </a:r>
          </a:p>
        </p:txBody>
      </p:sp>
    </p:spTree>
    <p:extLst>
      <p:ext uri="{BB962C8B-B14F-4D97-AF65-F5344CB8AC3E}">
        <p14:creationId xmlns:p14="http://schemas.microsoft.com/office/powerpoint/2010/main" val="2365899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D7D2428-5ABD-4055-AD19-15FDF7EA29EC}"/>
              </a:ext>
            </a:extLst>
          </p:cNvPr>
          <p:cNvSpPr/>
          <p:nvPr/>
        </p:nvSpPr>
        <p:spPr>
          <a:xfrm>
            <a:off x="360665" y="2740566"/>
            <a:ext cx="2407795" cy="828214"/>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panose="00000500000000000000" pitchFamily="2" charset="0"/>
                <a:cs typeface="Poppins" panose="00000500000000000000" pitchFamily="2" charset="0"/>
              </a:rPr>
              <a:t>Data </a:t>
            </a:r>
            <a:r>
              <a:rPr lang="fr-FR" dirty="0" err="1">
                <a:latin typeface="Poppins" panose="00000500000000000000" pitchFamily="2" charset="0"/>
                <a:cs typeface="Poppins" panose="00000500000000000000" pitchFamily="2" charset="0"/>
              </a:rPr>
              <a:t>Preparation</a:t>
            </a:r>
            <a:endParaRPr lang="fr-FR" dirty="0">
              <a:latin typeface="Poppins" panose="00000500000000000000" pitchFamily="2" charset="0"/>
              <a:cs typeface="Poppins" panose="00000500000000000000" pitchFamily="2" charset="0"/>
            </a:endParaRPr>
          </a:p>
        </p:txBody>
      </p:sp>
      <p:sp>
        <p:nvSpPr>
          <p:cNvPr id="54" name="Rectangle 53">
            <a:extLst>
              <a:ext uri="{FF2B5EF4-FFF2-40B4-BE49-F238E27FC236}">
                <a16:creationId xmlns:a16="http://schemas.microsoft.com/office/drawing/2014/main" id="{F9E6364E-3D36-42A1-A0C0-2EAA616BDB81}"/>
              </a:ext>
            </a:extLst>
          </p:cNvPr>
          <p:cNvSpPr/>
          <p:nvPr/>
        </p:nvSpPr>
        <p:spPr>
          <a:xfrm>
            <a:off x="1188455" y="1513515"/>
            <a:ext cx="4427815" cy="608977"/>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Poppins" panose="00000500000000000000" pitchFamily="2" charset="0"/>
                <a:cs typeface="Poppins" panose="00000500000000000000" pitchFamily="2" charset="0"/>
              </a:rPr>
              <a:t>Multi-Output Classification Workflow </a:t>
            </a:r>
          </a:p>
          <a:p>
            <a:pPr algn="ctr"/>
            <a:r>
              <a:rPr lang="en-US" sz="1400" dirty="0">
                <a:solidFill>
                  <a:schemeClr val="bg1"/>
                </a:solidFill>
                <a:latin typeface="Poppins" panose="00000500000000000000" pitchFamily="2" charset="0"/>
                <a:cs typeface="Poppins" panose="00000500000000000000" pitchFamily="2" charset="0"/>
              </a:rPr>
              <a:t>with Supervised Learning</a:t>
            </a:r>
            <a:endParaRPr lang="fr-FR" sz="1400" dirty="0">
              <a:solidFill>
                <a:schemeClr val="bg1"/>
              </a:solidFill>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6574320" y="1009862"/>
              <a:ext cx="6216178" cy="5856767"/>
            </p:xfrm>
            <a:graphic>
              <a:graphicData uri="http://schemas.microsoft.com/office/drawing/2017/model3d">
                <am3d:model3d r:embed="rId3">
                  <am3d:spPr>
                    <a:xfrm>
                      <a:off x="0" y="0"/>
                      <a:ext cx="6216178" cy="5856767"/>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910386" ay="-3033106" az="-1537117"/>
                    <am3d:postTrans dx="0" dy="0" dz="0"/>
                  </am3d:trans>
                  <am3d:raster rName="Office3DRenderer" rVer="16.0.8326">
                    <am3d:blip r:embed="rId4"/>
                  </am3d:raster>
                  <am3d:objViewport viewportSz="69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6574320" y="1009862"/>
                <a:ext cx="6216178" cy="58567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3711584889"/>
                  </p:ext>
                </p:extLst>
              </p:nvPr>
            </p:nvGraphicFramePr>
            <p:xfrm>
              <a:off x="2404876" y="3197665"/>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2404876" y="3197665"/>
                <a:ext cx="570056" cy="540085"/>
              </a:xfrm>
              <a:prstGeom prst="rect">
                <a:avLst/>
              </a:prstGeom>
            </p:spPr>
          </p:pic>
        </mc:Fallback>
      </mc:AlternateContent>
      <p:sp>
        <p:nvSpPr>
          <p:cNvPr id="13" name="TextBox 12">
            <a:extLst>
              <a:ext uri="{FF2B5EF4-FFF2-40B4-BE49-F238E27FC236}">
                <a16:creationId xmlns:a16="http://schemas.microsoft.com/office/drawing/2014/main" id="{149187F0-255C-42C6-AA98-D5CFB1988433}"/>
              </a:ext>
            </a:extLst>
          </p:cNvPr>
          <p:cNvSpPr txBox="1"/>
          <p:nvPr/>
        </p:nvSpPr>
        <p:spPr>
          <a:xfrm rot="1048105">
            <a:off x="9692592" y="3395192"/>
            <a:ext cx="2960712" cy="584775"/>
          </a:xfrm>
          <a:prstGeom prst="rect">
            <a:avLst/>
          </a:prstGeom>
          <a:noFill/>
        </p:spPr>
        <p:txBody>
          <a:bodyPr wrap="square" rtlCol="0">
            <a:spAutoFit/>
          </a:bodyPr>
          <a:lstStyle/>
          <a:p>
            <a:r>
              <a:rPr lang="fr-FR" sz="3200" dirty="0" err="1">
                <a:solidFill>
                  <a:schemeClr val="bg1"/>
                </a:solidFill>
              </a:rPr>
              <a:t>Methodology</a:t>
            </a:r>
            <a:endParaRPr lang="fr-FR" sz="3200" dirty="0">
              <a:solidFill>
                <a:schemeClr val="bg1"/>
              </a:solidFill>
            </a:endParaRPr>
          </a:p>
        </p:txBody>
      </p:sp>
      <p:sp>
        <p:nvSpPr>
          <p:cNvPr id="12" name="Oval 11">
            <a:extLst>
              <a:ext uri="{FF2B5EF4-FFF2-40B4-BE49-F238E27FC236}">
                <a16:creationId xmlns:a16="http://schemas.microsoft.com/office/drawing/2014/main" id="{EAD129B5-F995-4D4A-B4DB-5232663184AD}"/>
              </a:ext>
            </a:extLst>
          </p:cNvPr>
          <p:cNvSpPr/>
          <p:nvPr/>
        </p:nvSpPr>
        <p:spPr>
          <a:xfrm>
            <a:off x="3932982" y="3437311"/>
            <a:ext cx="2520314" cy="905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Poppins" panose="00000500000000000000" pitchFamily="2" charset="0"/>
              <a:cs typeface="Poppins" panose="00000500000000000000" pitchFamily="2" charset="0"/>
            </a:endParaRPr>
          </a:p>
          <a:p>
            <a:pPr algn="ctr"/>
            <a:r>
              <a:rPr lang="fr-FR" dirty="0" err="1">
                <a:latin typeface="Poppins" panose="00000500000000000000" pitchFamily="2" charset="0"/>
                <a:cs typeface="Poppins" panose="00000500000000000000" pitchFamily="2" charset="0"/>
              </a:rPr>
              <a:t>Features</a:t>
            </a:r>
            <a:endParaRPr lang="fr-FR" dirty="0">
              <a:latin typeface="Poppins" panose="00000500000000000000" pitchFamily="2" charset="0"/>
              <a:cs typeface="Poppins" panose="00000500000000000000" pitchFamily="2" charset="0"/>
            </a:endParaRPr>
          </a:p>
          <a:p>
            <a:pPr algn="ctr"/>
            <a:r>
              <a:rPr lang="fr-FR" dirty="0">
                <a:latin typeface="Poppins" panose="00000500000000000000" pitchFamily="2" charset="0"/>
                <a:cs typeface="Poppins" panose="00000500000000000000" pitchFamily="2" charset="0"/>
              </a:rPr>
              <a:t>Engineering</a:t>
            </a:r>
          </a:p>
          <a:p>
            <a:pPr algn="ctr"/>
            <a:endParaRPr lang="fr-FR" dirty="0"/>
          </a:p>
        </p:txBody>
      </p:sp>
      <p:sp>
        <p:nvSpPr>
          <p:cNvPr id="14" name="Oval 13">
            <a:extLst>
              <a:ext uri="{FF2B5EF4-FFF2-40B4-BE49-F238E27FC236}">
                <a16:creationId xmlns:a16="http://schemas.microsoft.com/office/drawing/2014/main" id="{DFAAA2B2-4863-4074-BB3C-4981EFE9A352}"/>
              </a:ext>
            </a:extLst>
          </p:cNvPr>
          <p:cNvSpPr/>
          <p:nvPr/>
        </p:nvSpPr>
        <p:spPr>
          <a:xfrm>
            <a:off x="470260" y="5015069"/>
            <a:ext cx="2494064" cy="90562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panose="00000500000000000000" pitchFamily="2" charset="0"/>
                <a:cs typeface="Poppins" panose="00000500000000000000" pitchFamily="2" charset="0"/>
              </a:rPr>
              <a:t>Supervised</a:t>
            </a:r>
            <a:endParaRPr lang="fr-FR" dirty="0">
              <a:latin typeface="Poppins" panose="00000500000000000000" pitchFamily="2" charset="0"/>
              <a:cs typeface="Poppins" panose="00000500000000000000" pitchFamily="2" charset="0"/>
            </a:endParaRPr>
          </a:p>
          <a:p>
            <a:pPr algn="ctr"/>
            <a:r>
              <a:rPr lang="fr-FR" dirty="0">
                <a:latin typeface="Poppins" panose="00000500000000000000" pitchFamily="2" charset="0"/>
                <a:cs typeface="Poppins" panose="00000500000000000000" pitchFamily="2" charset="0"/>
              </a:rPr>
              <a:t>Learning</a:t>
            </a:r>
          </a:p>
        </p:txBody>
      </p:sp>
      <p:sp>
        <p:nvSpPr>
          <p:cNvPr id="15" name="Oval 14">
            <a:extLst>
              <a:ext uri="{FF2B5EF4-FFF2-40B4-BE49-F238E27FC236}">
                <a16:creationId xmlns:a16="http://schemas.microsoft.com/office/drawing/2014/main" id="{B82BF363-354F-4D33-8049-8FE99C4CF070}"/>
              </a:ext>
            </a:extLst>
          </p:cNvPr>
          <p:cNvSpPr/>
          <p:nvPr/>
        </p:nvSpPr>
        <p:spPr>
          <a:xfrm>
            <a:off x="3959232" y="5805819"/>
            <a:ext cx="2494064" cy="90562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panose="00000500000000000000" pitchFamily="2" charset="0"/>
                <a:cs typeface="Poppins" panose="00000500000000000000" pitchFamily="2" charset="0"/>
              </a:rPr>
              <a:t>Multi-output</a:t>
            </a:r>
          </a:p>
          <a:p>
            <a:pPr algn="ctr"/>
            <a:r>
              <a:rPr lang="fr-FR" dirty="0">
                <a:latin typeface="Poppins" panose="00000500000000000000" pitchFamily="2" charset="0"/>
                <a:cs typeface="Poppins" panose="00000500000000000000" pitchFamily="2" charset="0"/>
              </a:rPr>
              <a:t>Classifier</a:t>
            </a:r>
          </a:p>
        </p:txBody>
      </p:sp>
      <p:cxnSp>
        <p:nvCxnSpPr>
          <p:cNvPr id="7" name="Straight Arrow Connector 6">
            <a:extLst>
              <a:ext uri="{FF2B5EF4-FFF2-40B4-BE49-F238E27FC236}">
                <a16:creationId xmlns:a16="http://schemas.microsoft.com/office/drawing/2014/main" id="{CCF46AE2-6F60-44B6-B2BA-B29673051AF6}"/>
              </a:ext>
            </a:extLst>
          </p:cNvPr>
          <p:cNvCxnSpPr>
            <a:stCxn id="3" idx="6"/>
            <a:endCxn id="12" idx="1"/>
          </p:cNvCxnSpPr>
          <p:nvPr/>
        </p:nvCxnSpPr>
        <p:spPr>
          <a:xfrm>
            <a:off x="2768460" y="3154673"/>
            <a:ext cx="1533613" cy="415263"/>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FED8FD-BC1C-4772-BBE1-54586BD63EE3}"/>
              </a:ext>
            </a:extLst>
          </p:cNvPr>
          <p:cNvCxnSpPr>
            <a:stCxn id="12" idx="3"/>
            <a:endCxn id="14" idx="6"/>
          </p:cNvCxnSpPr>
          <p:nvPr/>
        </p:nvCxnSpPr>
        <p:spPr>
          <a:xfrm flipH="1">
            <a:off x="2964324" y="4210306"/>
            <a:ext cx="1337749" cy="1257573"/>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494F7B-296D-4AD8-B469-6CF1E15228AB}"/>
              </a:ext>
            </a:extLst>
          </p:cNvPr>
          <p:cNvCxnSpPr>
            <a:stCxn id="14" idx="6"/>
            <a:endCxn id="15" idx="1"/>
          </p:cNvCxnSpPr>
          <p:nvPr/>
        </p:nvCxnSpPr>
        <p:spPr>
          <a:xfrm>
            <a:off x="2964324" y="5467879"/>
            <a:ext cx="1360155" cy="470565"/>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26BC088-446A-4988-8490-6347A013C103}"/>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5</a:t>
            </a:r>
          </a:p>
        </p:txBody>
      </p:sp>
    </p:spTree>
    <p:extLst>
      <p:ext uri="{BB962C8B-B14F-4D97-AF65-F5344CB8AC3E}">
        <p14:creationId xmlns:p14="http://schemas.microsoft.com/office/powerpoint/2010/main" val="2396126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3807228400"/>
                  </p:ext>
                </p:extLst>
              </p:nvPr>
            </p:nvGraphicFramePr>
            <p:xfrm>
              <a:off x="-1193800" y="-332255"/>
              <a:ext cx="14244320" cy="10722489"/>
            </p:xfrm>
            <a:graphic>
              <a:graphicData uri="http://schemas.microsoft.com/office/drawing/2017/model3d">
                <am3d:model3d r:embed="rId3">
                  <am3d:spPr>
                    <a:xfrm>
                      <a:off x="0" y="0"/>
                      <a:ext cx="14244320" cy="1072248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1193800" y="-332255"/>
                <a:ext cx="14244320" cy="10722489"/>
              </a:xfrm>
              <a:prstGeom prst="rect">
                <a:avLst/>
              </a:prstGeom>
            </p:spPr>
          </p:pic>
        </mc:Fallback>
      </mc:AlternateContent>
      <p:sp>
        <p:nvSpPr>
          <p:cNvPr id="3" name="Oval 2">
            <a:extLst>
              <a:ext uri="{FF2B5EF4-FFF2-40B4-BE49-F238E27FC236}">
                <a16:creationId xmlns:a16="http://schemas.microsoft.com/office/drawing/2014/main" id="{7D7D2428-5ABD-4055-AD19-15FDF7EA29EC}"/>
              </a:ext>
            </a:extLst>
          </p:cNvPr>
          <p:cNvSpPr/>
          <p:nvPr/>
        </p:nvSpPr>
        <p:spPr>
          <a:xfrm>
            <a:off x="4658220" y="3467707"/>
            <a:ext cx="2407795" cy="828214"/>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panose="00000500000000000000" pitchFamily="2" charset="0"/>
                <a:cs typeface="Poppins" panose="00000500000000000000" pitchFamily="2" charset="0"/>
              </a:rPr>
              <a:t>Data </a:t>
            </a:r>
            <a:r>
              <a:rPr lang="fr-FR" dirty="0" err="1">
                <a:latin typeface="Poppins" panose="00000500000000000000" pitchFamily="2" charset="0"/>
                <a:cs typeface="Poppins" panose="00000500000000000000" pitchFamily="2" charset="0"/>
              </a:rPr>
              <a:t>Preparation</a:t>
            </a:r>
            <a:endParaRPr lang="fr-FR" dirty="0">
              <a:latin typeface="Poppins" panose="00000500000000000000" pitchFamily="2" charset="0"/>
              <a:cs typeface="Poppins" panose="00000500000000000000" pitchFamily="2" charset="0"/>
            </a:endParaRP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3731840823"/>
                  </p:ext>
                </p:extLst>
              </p:nvPr>
            </p:nvGraphicFramePr>
            <p:xfrm>
              <a:off x="6780987" y="4025878"/>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6780987" y="4025878"/>
                <a:ext cx="570056" cy="540085"/>
              </a:xfrm>
              <a:prstGeom prst="rect">
                <a:avLst/>
              </a:prstGeom>
            </p:spPr>
          </p:pic>
        </mc:Fallback>
      </mc:AlternateContent>
      <p:sp>
        <p:nvSpPr>
          <p:cNvPr id="12" name="Oval 11">
            <a:extLst>
              <a:ext uri="{FF2B5EF4-FFF2-40B4-BE49-F238E27FC236}">
                <a16:creationId xmlns:a16="http://schemas.microsoft.com/office/drawing/2014/main" id="{21949838-27A5-4D5A-AB9E-15BB7ACA0A7B}"/>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6</a:t>
            </a:r>
          </a:p>
        </p:txBody>
      </p:sp>
    </p:spTree>
    <p:extLst>
      <p:ext uri="{BB962C8B-B14F-4D97-AF65-F5344CB8AC3E}">
        <p14:creationId xmlns:p14="http://schemas.microsoft.com/office/powerpoint/2010/main" val="2565779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2716954692"/>
                  </p:ext>
                </p:extLst>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3208705586"/>
                  </p:ext>
                </p:extLst>
              </p:nvPr>
            </p:nvGraphicFramePr>
            <p:xfrm>
              <a:off x="11556632" y="5745828"/>
              <a:ext cx="570055" cy="540086"/>
            </p:xfrm>
            <a:graphic>
              <a:graphicData uri="http://schemas.microsoft.com/office/drawing/2017/model3d">
                <am3d:model3d r:embed="rId5">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45828"/>
                <a:ext cx="570055" cy="540086"/>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7992045" y="5115994"/>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pic>
        <p:nvPicPr>
          <p:cNvPr id="10" name="Picture 9">
            <a:extLst>
              <a:ext uri="{FF2B5EF4-FFF2-40B4-BE49-F238E27FC236}">
                <a16:creationId xmlns:a16="http://schemas.microsoft.com/office/drawing/2014/main" id="{63B29638-3441-4640-8E95-9AE15C2A1B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5482" y="1877567"/>
            <a:ext cx="8128806" cy="4629765"/>
          </a:xfrm>
          <a:prstGeom prst="rect">
            <a:avLst/>
          </a:prstGeom>
        </p:spPr>
      </p:pic>
      <p:sp>
        <p:nvSpPr>
          <p:cNvPr id="20" name="TextBox 19">
            <a:extLst>
              <a:ext uri="{FF2B5EF4-FFF2-40B4-BE49-F238E27FC236}">
                <a16:creationId xmlns:a16="http://schemas.microsoft.com/office/drawing/2014/main" id="{452F879E-5706-4109-9328-8275E504F57E}"/>
              </a:ext>
            </a:extLst>
          </p:cNvPr>
          <p:cNvSpPr txBox="1"/>
          <p:nvPr/>
        </p:nvSpPr>
        <p:spPr>
          <a:xfrm rot="5400000">
            <a:off x="-2554627" y="4877661"/>
            <a:ext cx="629084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Before</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p:sp>
        <p:nvSpPr>
          <p:cNvPr id="13" name="Oval 12">
            <a:extLst>
              <a:ext uri="{FF2B5EF4-FFF2-40B4-BE49-F238E27FC236}">
                <a16:creationId xmlns:a16="http://schemas.microsoft.com/office/drawing/2014/main" id="{282B03CE-CE19-4BD9-B511-25D0B29B0B4D}"/>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7</a:t>
            </a:r>
          </a:p>
        </p:txBody>
      </p:sp>
    </p:spTree>
    <p:extLst>
      <p:ext uri="{BB962C8B-B14F-4D97-AF65-F5344CB8AC3E}">
        <p14:creationId xmlns:p14="http://schemas.microsoft.com/office/powerpoint/2010/main" val="351298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45828"/>
              <a:ext cx="570055" cy="540086"/>
            </p:xfrm>
            <a:graphic>
              <a:graphicData uri="http://schemas.microsoft.com/office/drawing/2017/model3d">
                <am3d:model3d r:embed="rId5">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45828"/>
                <a:ext cx="570055" cy="540086"/>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8025818" y="5115993"/>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pic>
        <p:nvPicPr>
          <p:cNvPr id="10" name="Picture 9">
            <a:extLst>
              <a:ext uri="{FF2B5EF4-FFF2-40B4-BE49-F238E27FC236}">
                <a16:creationId xmlns:a16="http://schemas.microsoft.com/office/drawing/2014/main" id="{63B29638-3441-4640-8E95-9AE15C2A1B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5482" y="1877567"/>
            <a:ext cx="8128806" cy="4629765"/>
          </a:xfrm>
          <a:prstGeom prst="rect">
            <a:avLst/>
          </a:prstGeom>
        </p:spPr>
      </p:pic>
      <p:sp>
        <p:nvSpPr>
          <p:cNvPr id="20" name="TextBox 19">
            <a:extLst>
              <a:ext uri="{FF2B5EF4-FFF2-40B4-BE49-F238E27FC236}">
                <a16:creationId xmlns:a16="http://schemas.microsoft.com/office/drawing/2014/main" id="{452F879E-5706-4109-9328-8275E504F57E}"/>
              </a:ext>
            </a:extLst>
          </p:cNvPr>
          <p:cNvSpPr txBox="1"/>
          <p:nvPr/>
        </p:nvSpPr>
        <p:spPr>
          <a:xfrm rot="5400000">
            <a:off x="-2554627" y="4877661"/>
            <a:ext cx="629084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Before</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p:sp>
        <p:nvSpPr>
          <p:cNvPr id="7" name="Rectangle: Rounded Corners 6">
            <a:extLst>
              <a:ext uri="{FF2B5EF4-FFF2-40B4-BE49-F238E27FC236}">
                <a16:creationId xmlns:a16="http://schemas.microsoft.com/office/drawing/2014/main" id="{3CC4C663-B84A-4500-AF70-A65C5DE573DA}"/>
              </a:ext>
            </a:extLst>
          </p:cNvPr>
          <p:cNvSpPr/>
          <p:nvPr/>
        </p:nvSpPr>
        <p:spPr>
          <a:xfrm>
            <a:off x="1940560" y="2055406"/>
            <a:ext cx="7680960" cy="4010114"/>
          </a:xfrm>
          <a:prstGeom prst="roundRect">
            <a:avLst/>
          </a:prstGeom>
          <a:solidFill>
            <a:srgbClr val="A03733">
              <a:alpha val="8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endParaRPr lang="fr-FR" dirty="0"/>
          </a:p>
          <a:p>
            <a:r>
              <a:rPr lang="fr-FR" dirty="0" err="1">
                <a:latin typeface="Poppins Medium" panose="00000600000000000000" pitchFamily="2" charset="0"/>
                <a:cs typeface="Poppins Medium" panose="00000600000000000000" pitchFamily="2" charset="0"/>
              </a:rPr>
              <a:t>Samples</a:t>
            </a:r>
            <a:r>
              <a:rPr lang="fr-FR" dirty="0"/>
              <a:t> :</a:t>
            </a:r>
            <a:r>
              <a:rPr lang="fr-FR" dirty="0">
                <a:latin typeface="Poppins" panose="00000500000000000000" pitchFamily="2" charset="0"/>
                <a:cs typeface="Poppins" panose="00000500000000000000" pitchFamily="2" charset="0"/>
              </a:rPr>
              <a:t>1303</a:t>
            </a:r>
          </a:p>
          <a:p>
            <a:r>
              <a:rPr lang="fr-FR" dirty="0" err="1">
                <a:latin typeface="Poppins Medium" panose="00000600000000000000" pitchFamily="2" charset="0"/>
                <a:cs typeface="Poppins Medium" panose="00000600000000000000" pitchFamily="2" charset="0"/>
              </a:rPr>
              <a:t>Features</a:t>
            </a:r>
            <a:r>
              <a:rPr lang="fr-FR" dirty="0"/>
              <a:t> : </a:t>
            </a:r>
            <a:r>
              <a:rPr lang="fr-FR" dirty="0">
                <a:latin typeface="Poppins" panose="00000500000000000000" pitchFamily="2" charset="0"/>
                <a:cs typeface="Poppins" panose="00000500000000000000" pitchFamily="2" charset="0"/>
              </a:rPr>
              <a:t>12</a:t>
            </a:r>
          </a:p>
          <a:p>
            <a:r>
              <a:rPr lang="fr-FR" dirty="0" err="1">
                <a:latin typeface="Poppins" panose="00000500000000000000" pitchFamily="2" charset="0"/>
                <a:cs typeface="Poppins" panose="00000500000000000000" pitchFamily="2" charset="0"/>
              </a:rPr>
              <a:t>Unnamed</a:t>
            </a:r>
            <a:r>
              <a:rPr lang="fr-FR" dirty="0">
                <a:latin typeface="Poppins" panose="00000500000000000000" pitchFamily="2" charset="0"/>
                <a:cs typeface="Poppins" panose="00000500000000000000" pitchFamily="2" charset="0"/>
              </a:rPr>
              <a:t> : </a:t>
            </a:r>
            <a:r>
              <a:rPr lang="fr-FR" dirty="0" err="1">
                <a:latin typeface="Poppins" panose="00000500000000000000" pitchFamily="2" charset="0"/>
                <a:cs typeface="Poppins" panose="00000500000000000000" pitchFamily="2" charset="0"/>
              </a:rPr>
              <a:t>unnamed</a:t>
            </a:r>
            <a:r>
              <a:rPr lang="fr-FR" dirty="0">
                <a:latin typeface="Poppins" panose="00000500000000000000" pitchFamily="2" charset="0"/>
                <a:cs typeface="Poppins" panose="00000500000000000000" pitchFamily="2" charset="0"/>
              </a:rPr>
              <a:t> </a:t>
            </a:r>
            <a:r>
              <a:rPr lang="fr-FR" dirty="0" err="1">
                <a:latin typeface="Poppins" panose="00000500000000000000" pitchFamily="2" charset="0"/>
                <a:cs typeface="Poppins" panose="00000500000000000000" pitchFamily="2" charset="0"/>
              </a:rPr>
              <a:t>column</a:t>
            </a:r>
            <a:endParaRPr lang="fr-FR" dirty="0">
              <a:latin typeface="Poppins" panose="00000500000000000000" pitchFamily="2" charset="0"/>
              <a:cs typeface="Poppins" panose="00000500000000000000" pitchFamily="2" charset="0"/>
            </a:endParaRPr>
          </a:p>
          <a:p>
            <a:r>
              <a:rPr lang="fr-FR" dirty="0" err="1">
                <a:latin typeface="Poppins Medium" panose="00000600000000000000" pitchFamily="2" charset="0"/>
                <a:cs typeface="Poppins Medium" panose="00000600000000000000" pitchFamily="2" charset="0"/>
              </a:rPr>
              <a:t>Company</a:t>
            </a:r>
            <a:r>
              <a:rPr lang="fr-FR" dirty="0"/>
              <a:t> : </a:t>
            </a:r>
            <a:r>
              <a:rPr lang="fr-FR" dirty="0">
                <a:latin typeface="Poppins" panose="00000500000000000000" pitchFamily="2" charset="0"/>
                <a:cs typeface="Poppins" panose="00000500000000000000" pitchFamily="2" charset="0"/>
              </a:rPr>
              <a:t>the </a:t>
            </a:r>
            <a:r>
              <a:rPr lang="fr-FR" dirty="0" err="1">
                <a:latin typeface="Poppins" panose="00000500000000000000" pitchFamily="2" charset="0"/>
                <a:cs typeface="Poppins" panose="00000500000000000000" pitchFamily="2" charset="0"/>
              </a:rPr>
              <a:t>name</a:t>
            </a:r>
            <a:r>
              <a:rPr lang="fr-FR" dirty="0">
                <a:latin typeface="Poppins" panose="00000500000000000000" pitchFamily="2" charset="0"/>
                <a:cs typeface="Poppins" panose="00000500000000000000" pitchFamily="2" charset="0"/>
              </a:rPr>
              <a:t> of the laptop </a:t>
            </a:r>
            <a:r>
              <a:rPr lang="fr-FR" dirty="0" err="1">
                <a:latin typeface="Poppins" panose="00000500000000000000" pitchFamily="2" charset="0"/>
                <a:cs typeface="Poppins" panose="00000500000000000000" pitchFamily="2" charset="0"/>
              </a:rPr>
              <a:t>producer</a:t>
            </a:r>
            <a:endParaRPr lang="fr-FR" dirty="0">
              <a:latin typeface="Poppins" panose="00000500000000000000" pitchFamily="2" charset="0"/>
              <a:cs typeface="Poppins" panose="00000500000000000000" pitchFamily="2" charset="0"/>
            </a:endParaRPr>
          </a:p>
          <a:p>
            <a:r>
              <a:rPr lang="fr-FR" dirty="0" err="1">
                <a:latin typeface="Poppins Medium" panose="00000600000000000000" pitchFamily="2" charset="0"/>
                <a:cs typeface="Poppins Medium" panose="00000600000000000000" pitchFamily="2" charset="0"/>
              </a:rPr>
              <a:t>TypeName</a:t>
            </a:r>
            <a:r>
              <a:rPr lang="fr-FR" dirty="0"/>
              <a:t> : </a:t>
            </a:r>
            <a:r>
              <a:rPr lang="fr-FR" dirty="0">
                <a:latin typeface="Poppins" panose="00000500000000000000" pitchFamily="2" charset="0"/>
                <a:cs typeface="Poppins" panose="00000500000000000000" pitchFamily="2" charset="0"/>
              </a:rPr>
              <a:t>Laptop Model</a:t>
            </a:r>
          </a:p>
          <a:p>
            <a:r>
              <a:rPr lang="fr-FR" dirty="0" err="1">
                <a:latin typeface="Poppins Medium" panose="00000600000000000000" pitchFamily="2" charset="0"/>
                <a:cs typeface="Poppins Medium" panose="00000600000000000000" pitchFamily="2" charset="0"/>
              </a:rPr>
              <a:t>Inches</a:t>
            </a:r>
            <a:r>
              <a:rPr lang="fr-FR" dirty="0"/>
              <a:t> : </a:t>
            </a:r>
            <a:r>
              <a:rPr lang="fr-FR" dirty="0">
                <a:latin typeface="Poppins" panose="00000500000000000000" pitchFamily="2" charset="0"/>
                <a:cs typeface="Poppins" panose="00000500000000000000" pitchFamily="2" charset="0"/>
              </a:rPr>
              <a:t>Diagonal Size of the laptop screen</a:t>
            </a:r>
          </a:p>
          <a:p>
            <a:r>
              <a:rPr lang="fr-FR" dirty="0" err="1">
                <a:latin typeface="Poppins Medium" panose="00000600000000000000" pitchFamily="2" charset="0"/>
                <a:cs typeface="Poppins Medium" panose="00000600000000000000" pitchFamily="2" charset="0"/>
              </a:rPr>
              <a:t>ScreenResolution</a:t>
            </a:r>
            <a:r>
              <a:rPr lang="fr-FR" dirty="0"/>
              <a:t>: </a:t>
            </a:r>
            <a:r>
              <a:rPr lang="fr-FR" dirty="0">
                <a:latin typeface="Poppins" panose="00000500000000000000" pitchFamily="2" charset="0"/>
                <a:cs typeface="Poppins" panose="00000500000000000000" pitchFamily="2" charset="0"/>
              </a:rPr>
              <a:t>The laptop Screen </a:t>
            </a:r>
            <a:r>
              <a:rPr lang="fr-FR" dirty="0" err="1">
                <a:latin typeface="Poppins" panose="00000500000000000000" pitchFamily="2" charset="0"/>
                <a:cs typeface="Poppins" panose="00000500000000000000" pitchFamily="2" charset="0"/>
              </a:rPr>
              <a:t>Resolution</a:t>
            </a:r>
            <a:endParaRPr lang="fr-FR" dirty="0">
              <a:latin typeface="Poppins" panose="00000500000000000000" pitchFamily="2" charset="0"/>
              <a:cs typeface="Poppins" panose="00000500000000000000" pitchFamily="2" charset="0"/>
            </a:endParaRPr>
          </a:p>
          <a:p>
            <a:r>
              <a:rPr lang="fr-FR" dirty="0" err="1">
                <a:latin typeface="Poppins Medium" panose="00000600000000000000" pitchFamily="2" charset="0"/>
                <a:cs typeface="Poppins Medium" panose="00000600000000000000" pitchFamily="2" charset="0"/>
              </a:rPr>
              <a:t>Cpu</a:t>
            </a:r>
            <a:r>
              <a:rPr lang="fr-FR" dirty="0"/>
              <a:t> : </a:t>
            </a:r>
            <a:r>
              <a:rPr lang="fr-FR" dirty="0">
                <a:latin typeface="Poppins" panose="00000500000000000000" pitchFamily="2" charset="0"/>
                <a:cs typeface="Poppins" panose="00000500000000000000" pitchFamily="2" charset="0"/>
              </a:rPr>
              <a:t>The Central </a:t>
            </a:r>
            <a:r>
              <a:rPr lang="fr-FR" dirty="0" err="1">
                <a:latin typeface="Poppins" panose="00000500000000000000" pitchFamily="2" charset="0"/>
                <a:cs typeface="Poppins" panose="00000500000000000000" pitchFamily="2" charset="0"/>
              </a:rPr>
              <a:t>Processing</a:t>
            </a:r>
            <a:r>
              <a:rPr lang="fr-FR" dirty="0">
                <a:latin typeface="Poppins" panose="00000500000000000000" pitchFamily="2" charset="0"/>
                <a:cs typeface="Poppins" panose="00000500000000000000" pitchFamily="2" charset="0"/>
              </a:rPr>
              <a:t> </a:t>
            </a:r>
            <a:r>
              <a:rPr lang="fr-FR" dirty="0" err="1">
                <a:latin typeface="Poppins" panose="00000500000000000000" pitchFamily="2" charset="0"/>
                <a:cs typeface="Poppins" panose="00000500000000000000" pitchFamily="2" charset="0"/>
              </a:rPr>
              <a:t>Unity</a:t>
            </a:r>
            <a:r>
              <a:rPr lang="fr-FR" dirty="0">
                <a:latin typeface="Poppins" panose="00000500000000000000" pitchFamily="2" charset="0"/>
                <a:cs typeface="Poppins" panose="00000500000000000000" pitchFamily="2" charset="0"/>
              </a:rPr>
              <a:t> </a:t>
            </a:r>
          </a:p>
          <a:p>
            <a:r>
              <a:rPr lang="fr-FR" dirty="0">
                <a:latin typeface="Poppins Medium" panose="00000600000000000000" pitchFamily="2" charset="0"/>
                <a:cs typeface="Poppins Medium" panose="00000600000000000000" pitchFamily="2" charset="0"/>
              </a:rPr>
              <a:t>Ram</a:t>
            </a:r>
            <a:r>
              <a:rPr lang="fr-FR" dirty="0"/>
              <a:t> : </a:t>
            </a:r>
            <a:r>
              <a:rPr lang="fr-FR" dirty="0">
                <a:latin typeface="Poppins" panose="00000500000000000000" pitchFamily="2" charset="0"/>
                <a:cs typeface="Poppins" panose="00000500000000000000" pitchFamily="2" charset="0"/>
              </a:rPr>
              <a:t>The laptop RAM </a:t>
            </a:r>
            <a:r>
              <a:rPr lang="fr-FR" dirty="0" err="1">
                <a:latin typeface="Poppins" panose="00000500000000000000" pitchFamily="2" charset="0"/>
                <a:cs typeface="Poppins" panose="00000500000000000000" pitchFamily="2" charset="0"/>
              </a:rPr>
              <a:t>capacity</a:t>
            </a:r>
            <a:endParaRPr lang="fr-FR" dirty="0">
              <a:latin typeface="Poppins" panose="00000500000000000000" pitchFamily="2" charset="0"/>
              <a:cs typeface="Poppins" panose="00000500000000000000" pitchFamily="2" charset="0"/>
            </a:endParaRPr>
          </a:p>
          <a:p>
            <a:r>
              <a:rPr lang="fr-FR" dirty="0">
                <a:latin typeface="Poppins Medium" panose="00000600000000000000" pitchFamily="2" charset="0"/>
                <a:cs typeface="Poppins Medium" panose="00000600000000000000" pitchFamily="2" charset="0"/>
              </a:rPr>
              <a:t>Memory</a:t>
            </a:r>
            <a:r>
              <a:rPr lang="fr-FR" dirty="0"/>
              <a:t> : </a:t>
            </a:r>
            <a:r>
              <a:rPr lang="fr-FR" dirty="0">
                <a:latin typeface="Poppins" panose="00000500000000000000" pitchFamily="2" charset="0"/>
                <a:cs typeface="Poppins" panose="00000500000000000000" pitchFamily="2" charset="0"/>
              </a:rPr>
              <a:t>Hard Disk </a:t>
            </a:r>
            <a:r>
              <a:rPr lang="fr-FR" dirty="0" err="1">
                <a:latin typeface="Poppins" panose="00000500000000000000" pitchFamily="2" charset="0"/>
                <a:cs typeface="Poppins" panose="00000500000000000000" pitchFamily="2" charset="0"/>
              </a:rPr>
              <a:t>capacity</a:t>
            </a:r>
            <a:r>
              <a:rPr lang="fr-FR" dirty="0">
                <a:latin typeface="Poppins" panose="00000500000000000000" pitchFamily="2" charset="0"/>
                <a:cs typeface="Poppins" panose="00000500000000000000" pitchFamily="2" charset="0"/>
              </a:rPr>
              <a:t> and type</a:t>
            </a:r>
          </a:p>
          <a:p>
            <a:r>
              <a:rPr lang="fr-FR" dirty="0" err="1">
                <a:latin typeface="Poppins Medium" panose="00000600000000000000" pitchFamily="2" charset="0"/>
                <a:cs typeface="Poppins Medium" panose="00000600000000000000" pitchFamily="2" charset="0"/>
              </a:rPr>
              <a:t>Gpu</a:t>
            </a:r>
            <a:r>
              <a:rPr lang="fr-FR" dirty="0"/>
              <a:t> : </a:t>
            </a:r>
            <a:r>
              <a:rPr lang="fr-FR" dirty="0">
                <a:latin typeface="Poppins" panose="00000500000000000000" pitchFamily="2" charset="0"/>
                <a:cs typeface="Poppins" panose="00000500000000000000" pitchFamily="2" charset="0"/>
              </a:rPr>
              <a:t>The Graphic </a:t>
            </a:r>
            <a:r>
              <a:rPr lang="fr-FR" dirty="0" err="1">
                <a:latin typeface="Poppins" panose="00000500000000000000" pitchFamily="2" charset="0"/>
                <a:cs typeface="Poppins" panose="00000500000000000000" pitchFamily="2" charset="0"/>
              </a:rPr>
              <a:t>Processing</a:t>
            </a:r>
            <a:r>
              <a:rPr lang="fr-FR" dirty="0">
                <a:latin typeface="Poppins" panose="00000500000000000000" pitchFamily="2" charset="0"/>
                <a:cs typeface="Poppins" panose="00000500000000000000" pitchFamily="2" charset="0"/>
              </a:rPr>
              <a:t> </a:t>
            </a:r>
            <a:r>
              <a:rPr lang="fr-FR" dirty="0" err="1">
                <a:latin typeface="Poppins" panose="00000500000000000000" pitchFamily="2" charset="0"/>
                <a:cs typeface="Poppins" panose="00000500000000000000" pitchFamily="2" charset="0"/>
              </a:rPr>
              <a:t>Unity</a:t>
            </a:r>
            <a:endParaRPr lang="fr-FR" dirty="0">
              <a:latin typeface="Poppins" panose="00000500000000000000" pitchFamily="2" charset="0"/>
              <a:cs typeface="Poppins" panose="00000500000000000000" pitchFamily="2" charset="0"/>
            </a:endParaRPr>
          </a:p>
          <a:p>
            <a:r>
              <a:rPr lang="fr-FR" dirty="0" err="1">
                <a:latin typeface="Poppins Medium" panose="00000600000000000000" pitchFamily="2" charset="0"/>
                <a:cs typeface="Poppins Medium" panose="00000600000000000000" pitchFamily="2" charset="0"/>
              </a:rPr>
              <a:t>OpSys</a:t>
            </a:r>
            <a:r>
              <a:rPr lang="fr-FR" dirty="0"/>
              <a:t> : </a:t>
            </a:r>
            <a:r>
              <a:rPr lang="fr-FR" dirty="0">
                <a:latin typeface="Poppins" panose="00000500000000000000" pitchFamily="2" charset="0"/>
                <a:cs typeface="Poppins" panose="00000500000000000000" pitchFamily="2" charset="0"/>
              </a:rPr>
              <a:t>Operating System</a:t>
            </a:r>
          </a:p>
          <a:p>
            <a:r>
              <a:rPr lang="fr-FR" dirty="0" err="1">
                <a:latin typeface="Poppins Medium" panose="00000600000000000000" pitchFamily="2" charset="0"/>
                <a:cs typeface="Poppins Medium" panose="00000600000000000000" pitchFamily="2" charset="0"/>
              </a:rPr>
              <a:t>Weight</a:t>
            </a:r>
            <a:r>
              <a:rPr lang="fr-FR" dirty="0"/>
              <a:t> : </a:t>
            </a:r>
            <a:r>
              <a:rPr lang="fr-FR" dirty="0">
                <a:latin typeface="Poppins" panose="00000500000000000000" pitchFamily="2" charset="0"/>
                <a:cs typeface="Poppins" panose="00000500000000000000" pitchFamily="2" charset="0"/>
              </a:rPr>
              <a:t>Laptop </a:t>
            </a:r>
            <a:r>
              <a:rPr lang="fr-FR" dirty="0" err="1">
                <a:latin typeface="Poppins" panose="00000500000000000000" pitchFamily="2" charset="0"/>
                <a:cs typeface="Poppins" panose="00000500000000000000" pitchFamily="2" charset="0"/>
              </a:rPr>
              <a:t>Weight</a:t>
            </a:r>
            <a:r>
              <a:rPr lang="fr-FR" dirty="0">
                <a:latin typeface="Poppins" panose="00000500000000000000" pitchFamily="2" charset="0"/>
                <a:cs typeface="Poppins" panose="00000500000000000000" pitchFamily="2" charset="0"/>
              </a:rPr>
              <a:t> </a:t>
            </a:r>
          </a:p>
          <a:p>
            <a:r>
              <a:rPr lang="fr-FR" dirty="0">
                <a:latin typeface="Poppins Medium" panose="00000600000000000000" pitchFamily="2" charset="0"/>
                <a:cs typeface="Poppins Medium" panose="00000600000000000000" pitchFamily="2" charset="0"/>
              </a:rPr>
              <a:t>Price</a:t>
            </a:r>
            <a:r>
              <a:rPr lang="fr-FR" dirty="0"/>
              <a:t> :</a:t>
            </a:r>
            <a:r>
              <a:rPr lang="fr-FR" dirty="0">
                <a:latin typeface="Poppins" panose="00000500000000000000" pitchFamily="2" charset="0"/>
                <a:cs typeface="Poppins" panose="00000500000000000000" pitchFamily="2" charset="0"/>
              </a:rPr>
              <a:t>Laptop Price in </a:t>
            </a:r>
            <a:r>
              <a:rPr lang="fr-FR" dirty="0" err="1">
                <a:latin typeface="Poppins" panose="00000500000000000000" pitchFamily="2" charset="0"/>
                <a:cs typeface="Poppins" panose="00000500000000000000" pitchFamily="2" charset="0"/>
              </a:rPr>
              <a:t>rupee</a:t>
            </a:r>
            <a:endParaRPr lang="fr-FR" dirty="0">
              <a:latin typeface="Poppins" panose="00000500000000000000" pitchFamily="2" charset="0"/>
              <a:cs typeface="Poppins" panose="00000500000000000000" pitchFamily="2" charset="0"/>
            </a:endParaRPr>
          </a:p>
          <a:p>
            <a:pPr algn="ctr"/>
            <a:endParaRPr lang="fr-FR" dirty="0"/>
          </a:p>
          <a:p>
            <a:pPr algn="ctr"/>
            <a:endParaRPr lang="fr-FR" dirty="0"/>
          </a:p>
        </p:txBody>
      </p:sp>
      <p:sp>
        <p:nvSpPr>
          <p:cNvPr id="14" name="Oval 13">
            <a:extLst>
              <a:ext uri="{FF2B5EF4-FFF2-40B4-BE49-F238E27FC236}">
                <a16:creationId xmlns:a16="http://schemas.microsoft.com/office/drawing/2014/main" id="{4F3EEF61-FDA6-4901-8D8F-9EA04EC63269}"/>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8</a:t>
            </a:r>
          </a:p>
        </p:txBody>
      </p:sp>
    </p:spTree>
    <p:extLst>
      <p:ext uri="{BB962C8B-B14F-4D97-AF65-F5344CB8AC3E}">
        <p14:creationId xmlns:p14="http://schemas.microsoft.com/office/powerpoint/2010/main" val="198767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1285771851"/>
                  </p:ext>
                </p:extLst>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8025818" y="5115993"/>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pic>
        <p:nvPicPr>
          <p:cNvPr id="8" name="Picture 7">
            <a:extLst>
              <a:ext uri="{FF2B5EF4-FFF2-40B4-BE49-F238E27FC236}">
                <a16:creationId xmlns:a16="http://schemas.microsoft.com/office/drawing/2014/main" id="{0E2398A4-298D-4F2E-A093-B3CDACE43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100" y="1877566"/>
            <a:ext cx="8041712" cy="4527072"/>
          </a:xfrm>
          <a:prstGeom prst="rect">
            <a:avLst/>
          </a:prstGeom>
        </p:spPr>
      </p:pic>
      <p:sp>
        <p:nvSpPr>
          <p:cNvPr id="21" name="TextBox 20">
            <a:extLst>
              <a:ext uri="{FF2B5EF4-FFF2-40B4-BE49-F238E27FC236}">
                <a16:creationId xmlns:a16="http://schemas.microsoft.com/office/drawing/2014/main" id="{CBEE8AF0-9D87-463B-9745-7D2E068805E1}"/>
              </a:ext>
            </a:extLst>
          </p:cNvPr>
          <p:cNvSpPr txBox="1"/>
          <p:nvPr/>
        </p:nvSpPr>
        <p:spPr>
          <a:xfrm rot="5400000">
            <a:off x="-2324524" y="4498925"/>
            <a:ext cx="588905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Before</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4A83C981-A79B-4404-81FF-74FA18ACD62D}"/>
                  </a:ext>
                </a:extLst>
              </p:cNvPr>
              <p:cNvGraphicFramePr>
                <a:graphicFrameLocks noChangeAspect="1"/>
              </p:cNvGraphicFramePr>
              <p:nvPr>
                <p:extLst>
                  <p:ext uri="{D42A27DB-BD31-4B8C-83A1-F6EECF244321}">
                    <p14:modId xmlns:p14="http://schemas.microsoft.com/office/powerpoint/2010/main" val="590483608"/>
                  </p:ext>
                </p:extLst>
              </p:nvPr>
            </p:nvGraphicFramePr>
            <p:xfrm>
              <a:off x="11556632" y="5745828"/>
              <a:ext cx="570055" cy="540086"/>
            </p:xfrm>
            <a:graphic>
              <a:graphicData uri="http://schemas.microsoft.com/office/drawing/2017/model3d">
                <am3d:model3d r:embed="rId6">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7"/>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4A83C981-A79B-4404-81FF-74FA18ACD62D}"/>
                  </a:ext>
                </a:extLst>
              </p:cNvPr>
              <p:cNvPicPr>
                <a:picLocks noGrp="1" noRot="1" noChangeAspect="1" noMove="1" noResize="1" noEditPoints="1" noAdjustHandles="1" noChangeArrowheads="1" noChangeShapeType="1" noCrop="1"/>
              </p:cNvPicPr>
              <p:nvPr/>
            </p:nvPicPr>
            <p:blipFill>
              <a:blip r:embed="rId7"/>
              <a:stretch>
                <a:fillRect/>
              </a:stretch>
            </p:blipFill>
            <p:spPr>
              <a:xfrm>
                <a:off x="11556632" y="5745828"/>
                <a:ext cx="570055" cy="540086"/>
              </a:xfrm>
              <a:prstGeom prst="rect">
                <a:avLst/>
              </a:prstGeom>
            </p:spPr>
          </p:pic>
        </mc:Fallback>
      </mc:AlternateContent>
      <p:sp>
        <p:nvSpPr>
          <p:cNvPr id="12" name="TextBox 11">
            <a:extLst>
              <a:ext uri="{FF2B5EF4-FFF2-40B4-BE49-F238E27FC236}">
                <a16:creationId xmlns:a16="http://schemas.microsoft.com/office/drawing/2014/main" id="{67F5B0CF-1642-4E7F-BA78-F820213605F3}"/>
              </a:ext>
            </a:extLst>
          </p:cNvPr>
          <p:cNvSpPr txBox="1"/>
          <p:nvPr/>
        </p:nvSpPr>
        <p:spPr>
          <a:xfrm>
            <a:off x="4290491" y="1969883"/>
            <a:ext cx="3320140" cy="523220"/>
          </a:xfrm>
          <a:prstGeom prst="rect">
            <a:avLst/>
          </a:prstGeom>
          <a:noFill/>
        </p:spPr>
        <p:txBody>
          <a:bodyPr wrap="none" rtlCol="0">
            <a:spAutoFit/>
          </a:bodyPr>
          <a:lstStyle/>
          <a:p>
            <a:r>
              <a:rPr lang="fr-FR" sz="2800" dirty="0">
                <a:latin typeface="Poppins Medium" panose="00000600000000000000" pitchFamily="2" charset="0"/>
                <a:cs typeface="Poppins Medium" panose="00000600000000000000" pitchFamily="2" charset="0"/>
              </a:rPr>
              <a:t>GPU </a:t>
            </a:r>
            <a:r>
              <a:rPr lang="fr-FR" sz="2800" dirty="0" err="1">
                <a:latin typeface="Poppins Medium" panose="00000600000000000000" pitchFamily="2" charset="0"/>
                <a:cs typeface="Poppins Medium" panose="00000600000000000000" pitchFamily="2" charset="0"/>
              </a:rPr>
              <a:t>Visualization</a:t>
            </a:r>
            <a:endParaRPr lang="fr-FR" sz="2800" dirty="0">
              <a:latin typeface="Poppins Medium" panose="00000600000000000000" pitchFamily="2" charset="0"/>
              <a:cs typeface="Poppins Medium" panose="00000600000000000000" pitchFamily="2" charset="0"/>
            </a:endParaRPr>
          </a:p>
        </p:txBody>
      </p:sp>
      <p:sp>
        <p:nvSpPr>
          <p:cNvPr id="14" name="Oval 13">
            <a:extLst>
              <a:ext uri="{FF2B5EF4-FFF2-40B4-BE49-F238E27FC236}">
                <a16:creationId xmlns:a16="http://schemas.microsoft.com/office/drawing/2014/main" id="{32C68141-1B03-461D-9670-00023F715603}"/>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9</a:t>
            </a:r>
          </a:p>
        </p:txBody>
      </p:sp>
    </p:spTree>
    <p:extLst>
      <p:ext uri="{BB962C8B-B14F-4D97-AF65-F5344CB8AC3E}">
        <p14:creationId xmlns:p14="http://schemas.microsoft.com/office/powerpoint/2010/main" val="343311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8025818" y="5115993"/>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sp>
        <p:nvSpPr>
          <p:cNvPr id="21" name="TextBox 20">
            <a:extLst>
              <a:ext uri="{FF2B5EF4-FFF2-40B4-BE49-F238E27FC236}">
                <a16:creationId xmlns:a16="http://schemas.microsoft.com/office/drawing/2014/main" id="{CBEE8AF0-9D87-463B-9745-7D2E068805E1}"/>
              </a:ext>
            </a:extLst>
          </p:cNvPr>
          <p:cNvSpPr txBox="1"/>
          <p:nvPr/>
        </p:nvSpPr>
        <p:spPr>
          <a:xfrm rot="5400000">
            <a:off x="-2324524" y="4498925"/>
            <a:ext cx="588905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Before</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4A83C981-A79B-4404-81FF-74FA18ACD62D}"/>
                  </a:ext>
                </a:extLst>
              </p:cNvPr>
              <p:cNvGraphicFramePr>
                <a:graphicFrameLocks noChangeAspect="1"/>
              </p:cNvGraphicFramePr>
              <p:nvPr/>
            </p:nvGraphicFramePr>
            <p:xfrm>
              <a:off x="11556632" y="5745828"/>
              <a:ext cx="570055" cy="540086"/>
            </p:xfrm>
            <a:graphic>
              <a:graphicData uri="http://schemas.microsoft.com/office/drawing/2017/model3d">
                <am3d:model3d r:embed="rId5">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4A83C981-A79B-4404-81FF-74FA18ACD62D}"/>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45828"/>
                <a:ext cx="570055" cy="540086"/>
              </a:xfrm>
              <a:prstGeom prst="rect">
                <a:avLst/>
              </a:prstGeom>
            </p:spPr>
          </p:pic>
        </mc:Fallback>
      </mc:AlternateContent>
      <p:sp>
        <p:nvSpPr>
          <p:cNvPr id="12" name="TextBox 11">
            <a:extLst>
              <a:ext uri="{FF2B5EF4-FFF2-40B4-BE49-F238E27FC236}">
                <a16:creationId xmlns:a16="http://schemas.microsoft.com/office/drawing/2014/main" id="{67F5B0CF-1642-4E7F-BA78-F820213605F3}"/>
              </a:ext>
            </a:extLst>
          </p:cNvPr>
          <p:cNvSpPr txBox="1"/>
          <p:nvPr/>
        </p:nvSpPr>
        <p:spPr>
          <a:xfrm>
            <a:off x="4253050" y="1961005"/>
            <a:ext cx="3320140" cy="523220"/>
          </a:xfrm>
          <a:prstGeom prst="rect">
            <a:avLst/>
          </a:prstGeom>
          <a:noFill/>
        </p:spPr>
        <p:txBody>
          <a:bodyPr wrap="none" rtlCol="0">
            <a:spAutoFit/>
          </a:bodyPr>
          <a:lstStyle/>
          <a:p>
            <a:r>
              <a:rPr lang="fr-FR" sz="2800" dirty="0">
                <a:latin typeface="Poppins Medium" panose="00000600000000000000" pitchFamily="2" charset="0"/>
                <a:cs typeface="Poppins Medium" panose="00000600000000000000" pitchFamily="2" charset="0"/>
              </a:rPr>
              <a:t>GPU </a:t>
            </a:r>
            <a:r>
              <a:rPr lang="fr-FR" sz="2800" dirty="0" err="1">
                <a:latin typeface="Poppins Medium" panose="00000600000000000000" pitchFamily="2" charset="0"/>
                <a:cs typeface="Poppins Medium" panose="00000600000000000000" pitchFamily="2" charset="0"/>
              </a:rPr>
              <a:t>Visualization</a:t>
            </a:r>
            <a:endParaRPr lang="fr-FR" sz="2800" dirty="0">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44DF4FE0-25D8-4B8F-940E-D45B125C345C}"/>
              </a:ext>
            </a:extLst>
          </p:cNvPr>
          <p:cNvPicPr>
            <a:picLocks noChangeAspect="1"/>
          </p:cNvPicPr>
          <p:nvPr/>
        </p:nvPicPr>
        <p:blipFill rotWithShape="1">
          <a:blip r:embed="rId7">
            <a:extLst>
              <a:ext uri="{28A0092B-C50C-407E-A947-70E740481C1C}">
                <a14:useLocalDpi xmlns:a14="http://schemas.microsoft.com/office/drawing/2010/main" val="0"/>
              </a:ext>
            </a:extLst>
          </a:blip>
          <a:srcRect b="7037"/>
          <a:stretch/>
        </p:blipFill>
        <p:spPr>
          <a:xfrm>
            <a:off x="1821180" y="1877565"/>
            <a:ext cx="8115300" cy="4504985"/>
          </a:xfrm>
          <a:prstGeom prst="rect">
            <a:avLst/>
          </a:prstGeom>
        </p:spPr>
      </p:pic>
      <p:sp>
        <p:nvSpPr>
          <p:cNvPr id="23" name="TextBox 22">
            <a:extLst>
              <a:ext uri="{FF2B5EF4-FFF2-40B4-BE49-F238E27FC236}">
                <a16:creationId xmlns:a16="http://schemas.microsoft.com/office/drawing/2014/main" id="{BFF3257C-A943-437B-B5C7-7F9392FCB160}"/>
              </a:ext>
            </a:extLst>
          </p:cNvPr>
          <p:cNvSpPr txBox="1"/>
          <p:nvPr/>
        </p:nvSpPr>
        <p:spPr>
          <a:xfrm>
            <a:off x="4290491" y="1969883"/>
            <a:ext cx="3320140" cy="523220"/>
          </a:xfrm>
          <a:prstGeom prst="rect">
            <a:avLst/>
          </a:prstGeom>
          <a:noFill/>
        </p:spPr>
        <p:txBody>
          <a:bodyPr wrap="none" rtlCol="0">
            <a:spAutoFit/>
          </a:bodyPr>
          <a:lstStyle/>
          <a:p>
            <a:r>
              <a:rPr lang="fr-FR" sz="2800" dirty="0">
                <a:latin typeface="Poppins Medium" panose="00000600000000000000" pitchFamily="2" charset="0"/>
                <a:cs typeface="Poppins Medium" panose="00000600000000000000" pitchFamily="2" charset="0"/>
              </a:rPr>
              <a:t>CPU </a:t>
            </a:r>
            <a:r>
              <a:rPr lang="fr-FR" sz="2800" dirty="0" err="1">
                <a:latin typeface="Poppins Medium" panose="00000600000000000000" pitchFamily="2" charset="0"/>
                <a:cs typeface="Poppins Medium" panose="00000600000000000000" pitchFamily="2" charset="0"/>
              </a:rPr>
              <a:t>Visualization</a:t>
            </a:r>
            <a:endParaRPr lang="fr-FR" sz="2800" dirty="0">
              <a:latin typeface="Poppins Medium" panose="00000600000000000000" pitchFamily="2" charset="0"/>
              <a:cs typeface="Poppins Medium" panose="00000600000000000000" pitchFamily="2" charset="0"/>
            </a:endParaRPr>
          </a:p>
        </p:txBody>
      </p:sp>
      <p:sp>
        <p:nvSpPr>
          <p:cNvPr id="15" name="Oval 14">
            <a:extLst>
              <a:ext uri="{FF2B5EF4-FFF2-40B4-BE49-F238E27FC236}">
                <a16:creationId xmlns:a16="http://schemas.microsoft.com/office/drawing/2014/main" id="{5576B943-79B0-48B1-AC7F-CB74735F182D}"/>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10</a:t>
            </a:r>
          </a:p>
        </p:txBody>
      </p:sp>
    </p:spTree>
    <p:extLst>
      <p:ext uri="{BB962C8B-B14F-4D97-AF65-F5344CB8AC3E}">
        <p14:creationId xmlns:p14="http://schemas.microsoft.com/office/powerpoint/2010/main" val="256631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8025818" y="5115993"/>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sp>
        <p:nvSpPr>
          <p:cNvPr id="21" name="TextBox 20">
            <a:extLst>
              <a:ext uri="{FF2B5EF4-FFF2-40B4-BE49-F238E27FC236}">
                <a16:creationId xmlns:a16="http://schemas.microsoft.com/office/drawing/2014/main" id="{CBEE8AF0-9D87-463B-9745-7D2E068805E1}"/>
              </a:ext>
            </a:extLst>
          </p:cNvPr>
          <p:cNvSpPr txBox="1"/>
          <p:nvPr/>
        </p:nvSpPr>
        <p:spPr>
          <a:xfrm rot="5400000">
            <a:off x="-2324524" y="4498925"/>
            <a:ext cx="588905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After</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4A83C981-A79B-4404-81FF-74FA18ACD62D}"/>
                  </a:ext>
                </a:extLst>
              </p:cNvPr>
              <p:cNvGraphicFramePr>
                <a:graphicFrameLocks noChangeAspect="1"/>
              </p:cNvGraphicFramePr>
              <p:nvPr/>
            </p:nvGraphicFramePr>
            <p:xfrm>
              <a:off x="11556632" y="5745828"/>
              <a:ext cx="570055" cy="540086"/>
            </p:xfrm>
            <a:graphic>
              <a:graphicData uri="http://schemas.microsoft.com/office/drawing/2017/model3d">
                <am3d:model3d r:embed="rId5">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4A83C981-A79B-4404-81FF-74FA18ACD62D}"/>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45828"/>
                <a:ext cx="570055" cy="540086"/>
              </a:xfrm>
              <a:prstGeom prst="rect">
                <a:avLst/>
              </a:prstGeom>
            </p:spPr>
          </p:pic>
        </mc:Fallback>
      </mc:AlternateContent>
      <p:pic>
        <p:nvPicPr>
          <p:cNvPr id="7" name="Picture 6">
            <a:extLst>
              <a:ext uri="{FF2B5EF4-FFF2-40B4-BE49-F238E27FC236}">
                <a16:creationId xmlns:a16="http://schemas.microsoft.com/office/drawing/2014/main" id="{4330D945-2886-442E-8411-C78A3D757E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8800" y="1877564"/>
            <a:ext cx="8160152" cy="4504985"/>
          </a:xfrm>
          <a:prstGeom prst="rect">
            <a:avLst/>
          </a:prstGeom>
        </p:spPr>
      </p:pic>
      <p:sp>
        <p:nvSpPr>
          <p:cNvPr id="13" name="Oval 12">
            <a:extLst>
              <a:ext uri="{FF2B5EF4-FFF2-40B4-BE49-F238E27FC236}">
                <a16:creationId xmlns:a16="http://schemas.microsoft.com/office/drawing/2014/main" id="{C4CF891E-674B-4230-A81D-A414D4A4D669}"/>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11</a:t>
            </a:r>
          </a:p>
        </p:txBody>
      </p:sp>
    </p:spTree>
    <p:extLst>
      <p:ext uri="{BB962C8B-B14F-4D97-AF65-F5344CB8AC3E}">
        <p14:creationId xmlns:p14="http://schemas.microsoft.com/office/powerpoint/2010/main" val="1832929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8025818" y="5115993"/>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sp>
        <p:nvSpPr>
          <p:cNvPr id="21" name="TextBox 20">
            <a:extLst>
              <a:ext uri="{FF2B5EF4-FFF2-40B4-BE49-F238E27FC236}">
                <a16:creationId xmlns:a16="http://schemas.microsoft.com/office/drawing/2014/main" id="{CBEE8AF0-9D87-463B-9745-7D2E068805E1}"/>
              </a:ext>
            </a:extLst>
          </p:cNvPr>
          <p:cNvSpPr txBox="1"/>
          <p:nvPr/>
        </p:nvSpPr>
        <p:spPr>
          <a:xfrm rot="5400000">
            <a:off x="-2324524" y="4498925"/>
            <a:ext cx="588905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After</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4A83C981-A79B-4404-81FF-74FA18ACD62D}"/>
                  </a:ext>
                </a:extLst>
              </p:cNvPr>
              <p:cNvGraphicFramePr>
                <a:graphicFrameLocks noChangeAspect="1"/>
              </p:cNvGraphicFramePr>
              <p:nvPr/>
            </p:nvGraphicFramePr>
            <p:xfrm>
              <a:off x="11556632" y="5745828"/>
              <a:ext cx="570055" cy="540086"/>
            </p:xfrm>
            <a:graphic>
              <a:graphicData uri="http://schemas.microsoft.com/office/drawing/2017/model3d">
                <am3d:model3d r:embed="rId5">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4A83C981-A79B-4404-81FF-74FA18ACD62D}"/>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45828"/>
                <a:ext cx="570055" cy="540086"/>
              </a:xfrm>
              <a:prstGeom prst="rect">
                <a:avLst/>
              </a:prstGeom>
            </p:spPr>
          </p:pic>
        </mc:Fallback>
      </mc:AlternateContent>
      <p:pic>
        <p:nvPicPr>
          <p:cNvPr id="7" name="Picture 6">
            <a:extLst>
              <a:ext uri="{FF2B5EF4-FFF2-40B4-BE49-F238E27FC236}">
                <a16:creationId xmlns:a16="http://schemas.microsoft.com/office/drawing/2014/main" id="{4330D945-2886-442E-8411-C78A3D757E2A}"/>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1828800" y="1877564"/>
            <a:ext cx="8160152" cy="4504985"/>
          </a:xfrm>
          <a:prstGeom prst="rect">
            <a:avLst/>
          </a:prstGeom>
        </p:spPr>
      </p:pic>
      <p:pic>
        <p:nvPicPr>
          <p:cNvPr id="20" name="Picture 19">
            <a:extLst>
              <a:ext uri="{FF2B5EF4-FFF2-40B4-BE49-F238E27FC236}">
                <a16:creationId xmlns:a16="http://schemas.microsoft.com/office/drawing/2014/main" id="{DE00CA53-1E89-4CFB-8B7F-5F3E738F21D5}"/>
              </a:ext>
            </a:extLst>
          </p:cNvPr>
          <p:cNvPicPr>
            <a:picLocks noChangeAspect="1"/>
          </p:cNvPicPr>
          <p:nvPr/>
        </p:nvPicPr>
        <p:blipFill rotWithShape="1">
          <a:blip r:embed="rId9">
            <a:extLst>
              <a:ext uri="{28A0092B-C50C-407E-A947-70E740481C1C}">
                <a14:useLocalDpi xmlns:a14="http://schemas.microsoft.com/office/drawing/2010/main" val="0"/>
              </a:ext>
            </a:extLst>
          </a:blip>
          <a:srcRect t="3702"/>
          <a:stretch/>
        </p:blipFill>
        <p:spPr>
          <a:xfrm>
            <a:off x="0" y="2219211"/>
            <a:ext cx="4978654" cy="3292010"/>
          </a:xfrm>
          <a:prstGeom prst="rect">
            <a:avLst/>
          </a:prstGeom>
        </p:spPr>
      </p:pic>
      <p:pic>
        <p:nvPicPr>
          <p:cNvPr id="24" name="Picture 23">
            <a:extLst>
              <a:ext uri="{FF2B5EF4-FFF2-40B4-BE49-F238E27FC236}">
                <a16:creationId xmlns:a16="http://schemas.microsoft.com/office/drawing/2014/main" id="{15CA3A34-B4E0-4F2D-A620-2E7C4F8F37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79891" y="2219211"/>
            <a:ext cx="5291741" cy="3292010"/>
          </a:xfrm>
          <a:prstGeom prst="rect">
            <a:avLst/>
          </a:prstGeom>
        </p:spPr>
      </p:pic>
      <p:sp>
        <p:nvSpPr>
          <p:cNvPr id="8" name="Arrow: Right 7">
            <a:extLst>
              <a:ext uri="{FF2B5EF4-FFF2-40B4-BE49-F238E27FC236}">
                <a16:creationId xmlns:a16="http://schemas.microsoft.com/office/drawing/2014/main" id="{74E5C8A5-5B25-4BD0-A3C1-C0A2D6C52A2D}"/>
              </a:ext>
            </a:extLst>
          </p:cNvPr>
          <p:cNvSpPr/>
          <p:nvPr/>
        </p:nvSpPr>
        <p:spPr>
          <a:xfrm>
            <a:off x="5206264" y="3266983"/>
            <a:ext cx="1318572" cy="1100831"/>
          </a:xfrm>
          <a:prstGeom prst="rightArrow">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E4830F05-D452-4F81-A6DD-40BE895975ED}"/>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12</a:t>
            </a:r>
          </a:p>
        </p:txBody>
      </p:sp>
    </p:spTree>
    <p:extLst>
      <p:ext uri="{BB962C8B-B14F-4D97-AF65-F5344CB8AC3E}">
        <p14:creationId xmlns:p14="http://schemas.microsoft.com/office/powerpoint/2010/main" val="2894209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535937" y="2791614"/>
              <a:ext cx="3174932" cy="2426453"/>
            </p:xfrm>
            <a:graphic>
              <a:graphicData uri="http://schemas.microsoft.com/office/drawing/2017/model3d">
                <am3d:model3d r:embed="rId5">
                  <am3d:spPr>
                    <a:xfrm>
                      <a:off x="0" y="0"/>
                      <a:ext cx="3174932" cy="242645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0027017" ay="3317941" az="10161039"/>
                    <am3d:postTrans dx="0" dy="0" dz="0"/>
                  </am3d:trans>
                  <am3d:raster rName="Office3DRenderer" rVer="16.0.8326">
                    <am3d:blip r:embed="rId6"/>
                  </am3d:raster>
                  <am3d:objViewport viewportSz="37395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6"/>
              <a:stretch>
                <a:fillRect/>
              </a:stretch>
            </p:blipFill>
            <p:spPr>
              <a:xfrm>
                <a:off x="535937" y="2791614"/>
                <a:ext cx="3174932" cy="2426453"/>
              </a:xfrm>
              <a:prstGeom prst="rect">
                <a:avLst/>
              </a:prstGeom>
            </p:spPr>
          </p:pic>
        </mc:Fallback>
      </mc:AlternateContent>
      <p:sp>
        <p:nvSpPr>
          <p:cNvPr id="22" name="TextBox 21">
            <a:extLst>
              <a:ext uri="{FF2B5EF4-FFF2-40B4-BE49-F238E27FC236}">
                <a16:creationId xmlns:a16="http://schemas.microsoft.com/office/drawing/2014/main" id="{F498F91E-B423-45FB-A8F9-3746C5C25777}"/>
              </a:ext>
            </a:extLst>
          </p:cNvPr>
          <p:cNvSpPr txBox="1"/>
          <p:nvPr/>
        </p:nvSpPr>
        <p:spPr>
          <a:xfrm>
            <a:off x="1917539" y="1379979"/>
            <a:ext cx="8356921" cy="830997"/>
          </a:xfrm>
          <a:prstGeom prst="rect">
            <a:avLst/>
          </a:prstGeom>
          <a:noFill/>
        </p:spPr>
        <p:txBody>
          <a:bodyPr wrap="square" rtlCol="0">
            <a:spAutoFit/>
          </a:bodyPr>
          <a:lstStyle/>
          <a:p>
            <a:r>
              <a:rPr lang="fr-FR" sz="4800" dirty="0">
                <a:latin typeface="Poppins Black" panose="00000A00000000000000" pitchFamily="2" charset="0"/>
                <a:cs typeface="Poppins Black" panose="00000A00000000000000" pitchFamily="2" charset="0"/>
              </a:rPr>
              <a:t>Laptop Recommandation</a:t>
            </a:r>
          </a:p>
        </p:txBody>
      </p:sp>
      <p:sp>
        <p:nvSpPr>
          <p:cNvPr id="23" name="TextBox 22">
            <a:extLst>
              <a:ext uri="{FF2B5EF4-FFF2-40B4-BE49-F238E27FC236}">
                <a16:creationId xmlns:a16="http://schemas.microsoft.com/office/drawing/2014/main" id="{3C30AB14-C266-411C-8396-68A64ED34AE7}"/>
              </a:ext>
            </a:extLst>
          </p:cNvPr>
          <p:cNvSpPr txBox="1"/>
          <p:nvPr/>
        </p:nvSpPr>
        <p:spPr>
          <a:xfrm>
            <a:off x="1307934" y="2367171"/>
            <a:ext cx="9803755" cy="2123658"/>
          </a:xfrm>
          <a:prstGeom prst="rect">
            <a:avLst/>
          </a:prstGeom>
          <a:noFill/>
        </p:spPr>
        <p:txBody>
          <a:bodyPr wrap="square" rtlCol="0">
            <a:spAutoFit/>
          </a:bodyPr>
          <a:lstStyle/>
          <a:p>
            <a:pPr algn="ctr"/>
            <a:r>
              <a:rPr lang="fr-FR" sz="4400" dirty="0">
                <a:latin typeface="Poppins Medium" panose="00000600000000000000" pitchFamily="2" charset="0"/>
                <a:cs typeface="Poppins Medium" panose="00000600000000000000" pitchFamily="2" charset="0"/>
              </a:rPr>
              <a:t>Presented By :</a:t>
            </a:r>
          </a:p>
          <a:p>
            <a:pPr algn="ctr"/>
            <a:r>
              <a:rPr lang="fr-FR" sz="4400" dirty="0">
                <a:latin typeface="Poppins Light" panose="00000400000000000000" pitchFamily="2" charset="0"/>
                <a:cs typeface="Poppins Light" panose="00000400000000000000" pitchFamily="2" charset="0"/>
              </a:rPr>
              <a:t>Mohamed Moussa</a:t>
            </a:r>
          </a:p>
          <a:p>
            <a:pPr algn="ctr"/>
            <a:r>
              <a:rPr lang="fr-FR" sz="4400" dirty="0">
                <a:latin typeface="Poppins Light" panose="00000400000000000000" pitchFamily="2" charset="0"/>
                <a:cs typeface="Poppins Light" panose="00000400000000000000" pitchFamily="2" charset="0"/>
              </a:rPr>
              <a:t>Abdellatif Shili</a:t>
            </a:r>
          </a:p>
        </p:txBody>
      </p:sp>
      <p:sp>
        <p:nvSpPr>
          <p:cNvPr id="24" name="Rectangle 23">
            <a:extLst>
              <a:ext uri="{FF2B5EF4-FFF2-40B4-BE49-F238E27FC236}">
                <a16:creationId xmlns:a16="http://schemas.microsoft.com/office/drawing/2014/main" id="{4CCB44C5-CC3F-4353-96C0-3CCA1FDCFD0B}"/>
              </a:ext>
            </a:extLst>
          </p:cNvPr>
          <p:cNvSpPr/>
          <p:nvPr/>
        </p:nvSpPr>
        <p:spPr>
          <a:xfrm>
            <a:off x="4735974" y="4784016"/>
            <a:ext cx="2720050" cy="86810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Poppins Black" panose="00000A00000000000000" pitchFamily="2" charset="0"/>
                <a:cs typeface="Poppins Black" panose="00000A00000000000000" pitchFamily="2" charset="0"/>
              </a:rPr>
              <a:t>Start</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4196642531"/>
                  </p:ext>
                </p:extLst>
              </p:nvPr>
            </p:nvGraphicFramePr>
            <p:xfrm>
              <a:off x="6973798" y="5218066"/>
              <a:ext cx="1155490" cy="1321204"/>
            </p:xfrm>
            <a:graphic>
              <a:graphicData uri="http://schemas.microsoft.com/office/drawing/2017/model3d">
                <am3d:model3d r:embed="rId7">
                  <am3d:spPr>
                    <a:xfrm>
                      <a:off x="0" y="0"/>
                      <a:ext cx="1155490" cy="1321204"/>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59029" ay="-1217904" az="-20481"/>
                    <am3d:postTrans dx="0" dy="0" dz="0"/>
                  </am3d:trans>
                  <am3d:raster rName="Office3DRenderer" rVer="16.0.8326">
                    <am3d:blip r:embed="rId8"/>
                  </am3d:raster>
                  <am3d:objViewport viewportSz="22439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8"/>
              <a:stretch>
                <a:fillRect/>
              </a:stretch>
            </p:blipFill>
            <p:spPr>
              <a:xfrm>
                <a:off x="6973798" y="5218066"/>
                <a:ext cx="1155490" cy="1321204"/>
              </a:xfrm>
              <a:prstGeom prst="rect">
                <a:avLst/>
              </a:prstGeom>
            </p:spPr>
          </p:pic>
        </mc:Fallback>
      </mc:AlternateContent>
      <p:pic>
        <p:nvPicPr>
          <p:cNvPr id="30" name="Picture 29">
            <a:extLst>
              <a:ext uri="{FF2B5EF4-FFF2-40B4-BE49-F238E27FC236}">
                <a16:creationId xmlns:a16="http://schemas.microsoft.com/office/drawing/2014/main" id="{3F5B4B05-EE62-4413-991D-796177961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491" y="93381"/>
            <a:ext cx="1423919" cy="1006214"/>
          </a:xfrm>
          <a:prstGeom prst="rect">
            <a:avLst/>
          </a:prstGeom>
        </p:spPr>
      </p:pic>
      <p:pic>
        <p:nvPicPr>
          <p:cNvPr id="2" name="Mouse Click Sound Effect_i0DON3AjhW4">
            <a:hlinkClick r:id="" action="ppaction://media"/>
            <a:extLst>
              <a:ext uri="{FF2B5EF4-FFF2-40B4-BE49-F238E27FC236}">
                <a16:creationId xmlns:a16="http://schemas.microsoft.com/office/drawing/2014/main" id="{D388BDAB-B8AB-4490-AD32-A8A479CA0E3A}"/>
              </a:ext>
            </a:extLst>
          </p:cNvPr>
          <p:cNvPicPr>
            <a:picLocks noChangeAspect="1"/>
          </p:cNvPicPr>
          <p:nvPr>
            <a:audioFile r:link="rId1"/>
            <p:extLst>
              <p:ext uri="{DAA4B4D4-6D71-4841-9C94-3DE7FCFB9230}">
                <p14:media xmlns:p14="http://schemas.microsoft.com/office/powerpoint/2010/main" r:embed="rId2">
                  <p14:trim st="589" end="192.3125"/>
                </p14:media>
              </p:ext>
            </p:extLst>
          </p:nvPr>
        </p:nvPicPr>
        <p:blipFill>
          <a:blip r:embed="rId10"/>
          <a:stretch>
            <a:fillRect/>
          </a:stretch>
        </p:blipFill>
        <p:spPr>
          <a:xfrm>
            <a:off x="5966129" y="5783805"/>
            <a:ext cx="487363" cy="487363"/>
          </a:xfrm>
          <a:prstGeom prst="rect">
            <a:avLst/>
          </a:prstGeom>
        </p:spPr>
      </p:pic>
      <p:sp>
        <p:nvSpPr>
          <p:cNvPr id="13" name="TextBox 12">
            <a:extLst>
              <a:ext uri="{FF2B5EF4-FFF2-40B4-BE49-F238E27FC236}">
                <a16:creationId xmlns:a16="http://schemas.microsoft.com/office/drawing/2014/main" id="{E6978A71-882C-40DF-9FC8-E124A0D4332C}"/>
              </a:ext>
            </a:extLst>
          </p:cNvPr>
          <p:cNvSpPr txBox="1"/>
          <p:nvPr/>
        </p:nvSpPr>
        <p:spPr>
          <a:xfrm>
            <a:off x="143784" y="5998182"/>
            <a:ext cx="2416046" cy="400110"/>
          </a:xfrm>
          <a:prstGeom prst="rect">
            <a:avLst/>
          </a:prstGeom>
          <a:noFill/>
        </p:spPr>
        <p:txBody>
          <a:bodyPr wrap="none" rtlCol="0">
            <a:spAutoFit/>
          </a:bodyPr>
          <a:lstStyle/>
          <a:p>
            <a:r>
              <a:rPr lang="fr-FR" sz="2000" dirty="0">
                <a:latin typeface="Poppins Medium" panose="00000600000000000000" pitchFamily="2" charset="0"/>
                <a:cs typeface="Poppins Medium" panose="00000600000000000000" pitchFamily="2" charset="0"/>
              </a:rPr>
              <a:t>Course </a:t>
            </a:r>
            <a:r>
              <a:rPr lang="fr-FR" sz="2000" dirty="0" err="1">
                <a:latin typeface="Poppins Medium" panose="00000600000000000000" pitchFamily="2" charset="0"/>
                <a:cs typeface="Poppins Medium" panose="00000600000000000000" pitchFamily="2" charset="0"/>
              </a:rPr>
              <a:t>instructor</a:t>
            </a:r>
            <a:endParaRPr lang="fr-FR" sz="2000" dirty="0">
              <a:latin typeface="Poppins Medium" panose="00000600000000000000" pitchFamily="2" charset="0"/>
              <a:cs typeface="Poppins Medium" panose="00000600000000000000" pitchFamily="2" charset="0"/>
            </a:endParaRPr>
          </a:p>
        </p:txBody>
      </p:sp>
      <p:sp>
        <p:nvSpPr>
          <p:cNvPr id="14" name="TextBox 13">
            <a:extLst>
              <a:ext uri="{FF2B5EF4-FFF2-40B4-BE49-F238E27FC236}">
                <a16:creationId xmlns:a16="http://schemas.microsoft.com/office/drawing/2014/main" id="{F4E6AFD3-8050-4F09-9491-D82FC572DA8B}"/>
              </a:ext>
            </a:extLst>
          </p:cNvPr>
          <p:cNvSpPr txBox="1"/>
          <p:nvPr/>
        </p:nvSpPr>
        <p:spPr>
          <a:xfrm>
            <a:off x="9994790" y="5998182"/>
            <a:ext cx="6094070" cy="369332"/>
          </a:xfrm>
          <a:prstGeom prst="rect">
            <a:avLst/>
          </a:prstGeom>
          <a:noFill/>
        </p:spPr>
        <p:txBody>
          <a:bodyPr wrap="square">
            <a:spAutoFit/>
          </a:bodyPr>
          <a:lstStyle/>
          <a:p>
            <a:r>
              <a:rPr lang="fr-FR" sz="1800" dirty="0" err="1">
                <a:latin typeface="Poppins Medium" panose="00000600000000000000" pitchFamily="2" charset="0"/>
                <a:cs typeface="Poppins Medium" panose="00000600000000000000" pitchFamily="2" charset="0"/>
              </a:rPr>
              <a:t>Lab</a:t>
            </a:r>
            <a:r>
              <a:rPr lang="fr-FR" sz="1800" dirty="0">
                <a:latin typeface="Poppins Medium" panose="00000600000000000000" pitchFamily="2" charset="0"/>
                <a:cs typeface="Poppins Medium" panose="00000600000000000000" pitchFamily="2" charset="0"/>
              </a:rPr>
              <a:t> </a:t>
            </a:r>
            <a:r>
              <a:rPr lang="fr-FR" sz="1800" dirty="0" err="1">
                <a:latin typeface="Poppins Medium" panose="00000600000000000000" pitchFamily="2" charset="0"/>
                <a:cs typeface="Poppins Medium" panose="00000600000000000000" pitchFamily="2" charset="0"/>
              </a:rPr>
              <a:t>instructor</a:t>
            </a:r>
            <a:endParaRPr lang="fr-FR" sz="1800" dirty="0">
              <a:latin typeface="Poppins Medium" panose="00000600000000000000" pitchFamily="2" charset="0"/>
              <a:cs typeface="Poppins Medium" panose="00000600000000000000" pitchFamily="2" charset="0"/>
            </a:endParaRPr>
          </a:p>
        </p:txBody>
      </p:sp>
      <p:sp>
        <p:nvSpPr>
          <p:cNvPr id="15" name="TextBox 14">
            <a:extLst>
              <a:ext uri="{FF2B5EF4-FFF2-40B4-BE49-F238E27FC236}">
                <a16:creationId xmlns:a16="http://schemas.microsoft.com/office/drawing/2014/main" id="{4DF95990-0463-4D6C-BFD3-3BB6471B175F}"/>
              </a:ext>
            </a:extLst>
          </p:cNvPr>
          <p:cNvSpPr txBox="1"/>
          <p:nvPr/>
        </p:nvSpPr>
        <p:spPr>
          <a:xfrm>
            <a:off x="143784" y="6401063"/>
            <a:ext cx="2656496" cy="369332"/>
          </a:xfrm>
          <a:prstGeom prst="rect">
            <a:avLst/>
          </a:prstGeom>
          <a:noFill/>
        </p:spPr>
        <p:txBody>
          <a:bodyPr wrap="none" rtlCol="0">
            <a:spAutoFit/>
          </a:bodyPr>
          <a:lstStyle/>
          <a:p>
            <a:r>
              <a:rPr lang="fr-FR" dirty="0">
                <a:latin typeface="Poppins" panose="00000500000000000000" pitchFamily="2" charset="0"/>
                <a:cs typeface="Poppins" panose="00000500000000000000" pitchFamily="2" charset="0"/>
              </a:rPr>
              <a:t>Mohamed </a:t>
            </a:r>
            <a:r>
              <a:rPr lang="fr-FR" dirty="0" err="1">
                <a:latin typeface="Poppins" panose="00000500000000000000" pitchFamily="2" charset="0"/>
                <a:cs typeface="Poppins" panose="00000500000000000000" pitchFamily="2" charset="0"/>
              </a:rPr>
              <a:t>Hammemi</a:t>
            </a:r>
            <a:endParaRPr lang="fr-FR" dirty="0">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D415DCC8-1CA3-4A9E-9C62-256B5C2D846F}"/>
              </a:ext>
            </a:extLst>
          </p:cNvPr>
          <p:cNvSpPr txBox="1"/>
          <p:nvPr/>
        </p:nvSpPr>
        <p:spPr>
          <a:xfrm>
            <a:off x="9994790" y="6395287"/>
            <a:ext cx="1832553" cy="369332"/>
          </a:xfrm>
          <a:prstGeom prst="rect">
            <a:avLst/>
          </a:prstGeom>
          <a:noFill/>
        </p:spPr>
        <p:txBody>
          <a:bodyPr wrap="none" rtlCol="0">
            <a:spAutoFit/>
          </a:bodyPr>
          <a:lstStyle/>
          <a:p>
            <a:r>
              <a:rPr lang="fr-FR" dirty="0">
                <a:latin typeface="Poppins" panose="00000500000000000000" pitchFamily="2" charset="0"/>
                <a:cs typeface="Poppins" panose="00000500000000000000" pitchFamily="2" charset="0"/>
              </a:rPr>
              <a:t>Fatma Bouhlel</a:t>
            </a:r>
          </a:p>
        </p:txBody>
      </p:sp>
    </p:spTree>
    <p:extLst>
      <p:ext uri="{BB962C8B-B14F-4D97-AF65-F5344CB8AC3E}">
        <p14:creationId xmlns:p14="http://schemas.microsoft.com/office/powerpoint/2010/main" val="1811555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8025818" y="5115993"/>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sp>
        <p:nvSpPr>
          <p:cNvPr id="21" name="TextBox 20">
            <a:extLst>
              <a:ext uri="{FF2B5EF4-FFF2-40B4-BE49-F238E27FC236}">
                <a16:creationId xmlns:a16="http://schemas.microsoft.com/office/drawing/2014/main" id="{CBEE8AF0-9D87-463B-9745-7D2E068805E1}"/>
              </a:ext>
            </a:extLst>
          </p:cNvPr>
          <p:cNvSpPr txBox="1"/>
          <p:nvPr/>
        </p:nvSpPr>
        <p:spPr>
          <a:xfrm rot="5400000">
            <a:off x="-2324524" y="4498925"/>
            <a:ext cx="588905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After</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4A83C981-A79B-4404-81FF-74FA18ACD62D}"/>
                  </a:ext>
                </a:extLst>
              </p:cNvPr>
              <p:cNvGraphicFramePr>
                <a:graphicFrameLocks noChangeAspect="1"/>
              </p:cNvGraphicFramePr>
              <p:nvPr/>
            </p:nvGraphicFramePr>
            <p:xfrm>
              <a:off x="11556632" y="5745828"/>
              <a:ext cx="570055" cy="540086"/>
            </p:xfrm>
            <a:graphic>
              <a:graphicData uri="http://schemas.microsoft.com/office/drawing/2017/model3d">
                <am3d:model3d r:embed="rId5">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4A83C981-A79B-4404-81FF-74FA18ACD62D}"/>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45828"/>
                <a:ext cx="570055" cy="540086"/>
              </a:xfrm>
              <a:prstGeom prst="rect">
                <a:avLst/>
              </a:prstGeom>
            </p:spPr>
          </p:pic>
        </mc:Fallback>
      </mc:AlternateContent>
      <p:pic>
        <p:nvPicPr>
          <p:cNvPr id="7" name="Picture 6">
            <a:extLst>
              <a:ext uri="{FF2B5EF4-FFF2-40B4-BE49-F238E27FC236}">
                <a16:creationId xmlns:a16="http://schemas.microsoft.com/office/drawing/2014/main" id="{4330D945-2886-442E-8411-C78A3D757E2A}"/>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1828800" y="1877564"/>
            <a:ext cx="8160152" cy="4504985"/>
          </a:xfrm>
          <a:prstGeom prst="rect">
            <a:avLst/>
          </a:prstGeom>
        </p:spPr>
      </p:pic>
      <p:pic>
        <p:nvPicPr>
          <p:cNvPr id="20" name="Picture 19">
            <a:extLst>
              <a:ext uri="{FF2B5EF4-FFF2-40B4-BE49-F238E27FC236}">
                <a16:creationId xmlns:a16="http://schemas.microsoft.com/office/drawing/2014/main" id="{DE00CA53-1E89-4CFB-8B7F-5F3E738F21D5}"/>
              </a:ext>
            </a:extLst>
          </p:cNvPr>
          <p:cNvPicPr>
            <a:picLocks noChangeAspect="1"/>
          </p:cNvPicPr>
          <p:nvPr/>
        </p:nvPicPr>
        <p:blipFill rotWithShape="1">
          <a:blip r:embed="rId9">
            <a:extLst>
              <a:ext uri="{28A0092B-C50C-407E-A947-70E740481C1C}">
                <a14:useLocalDpi xmlns:a14="http://schemas.microsoft.com/office/drawing/2010/main" val="0"/>
              </a:ext>
            </a:extLst>
          </a:blip>
          <a:srcRect t="3702"/>
          <a:stretch/>
        </p:blipFill>
        <p:spPr>
          <a:xfrm>
            <a:off x="0" y="2219211"/>
            <a:ext cx="4978654" cy="3292010"/>
          </a:xfrm>
          <a:prstGeom prst="rect">
            <a:avLst/>
          </a:prstGeom>
        </p:spPr>
      </p:pic>
      <p:pic>
        <p:nvPicPr>
          <p:cNvPr id="24" name="Picture 23">
            <a:extLst>
              <a:ext uri="{FF2B5EF4-FFF2-40B4-BE49-F238E27FC236}">
                <a16:creationId xmlns:a16="http://schemas.microsoft.com/office/drawing/2014/main" id="{15CA3A34-B4E0-4F2D-A620-2E7C4F8F37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79891" y="2219211"/>
            <a:ext cx="5291741" cy="3292010"/>
          </a:xfrm>
          <a:prstGeom prst="rect">
            <a:avLst/>
          </a:prstGeom>
        </p:spPr>
      </p:pic>
      <p:sp>
        <p:nvSpPr>
          <p:cNvPr id="8" name="Arrow: Right 7">
            <a:extLst>
              <a:ext uri="{FF2B5EF4-FFF2-40B4-BE49-F238E27FC236}">
                <a16:creationId xmlns:a16="http://schemas.microsoft.com/office/drawing/2014/main" id="{74E5C8A5-5B25-4BD0-A3C1-C0A2D6C52A2D}"/>
              </a:ext>
            </a:extLst>
          </p:cNvPr>
          <p:cNvSpPr/>
          <p:nvPr/>
        </p:nvSpPr>
        <p:spPr>
          <a:xfrm>
            <a:off x="5206264" y="3266983"/>
            <a:ext cx="1318572" cy="1100831"/>
          </a:xfrm>
          <a:prstGeom prst="rightArrow">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Straight Connector 11">
            <a:extLst>
              <a:ext uri="{FF2B5EF4-FFF2-40B4-BE49-F238E27FC236}">
                <a16:creationId xmlns:a16="http://schemas.microsoft.com/office/drawing/2014/main" id="{2AACC972-E658-4256-8D25-C9E6FB718D29}"/>
              </a:ext>
            </a:extLst>
          </p:cNvPr>
          <p:cNvCxnSpPr/>
          <p:nvPr/>
        </p:nvCxnSpPr>
        <p:spPr>
          <a:xfrm>
            <a:off x="1426464" y="1950720"/>
            <a:ext cx="0" cy="3669792"/>
          </a:xfrm>
          <a:prstGeom prst="line">
            <a:avLst/>
          </a:prstGeom>
          <a:ln w="38100">
            <a:solidFill>
              <a:srgbClr val="A0373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173722-59AB-469F-AC41-F6A2DBF7B661}"/>
              </a:ext>
            </a:extLst>
          </p:cNvPr>
          <p:cNvCxnSpPr>
            <a:cxnSpLocks/>
          </p:cNvCxnSpPr>
          <p:nvPr/>
        </p:nvCxnSpPr>
        <p:spPr>
          <a:xfrm>
            <a:off x="1018032" y="1950720"/>
            <a:ext cx="0" cy="3669792"/>
          </a:xfrm>
          <a:prstGeom prst="line">
            <a:avLst/>
          </a:prstGeom>
          <a:ln w="38100">
            <a:solidFill>
              <a:srgbClr val="A03733"/>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EAC381CA-9F47-4EDD-ACC3-F18BA3DEF00B}"/>
              </a:ext>
            </a:extLst>
          </p:cNvPr>
          <p:cNvSpPr/>
          <p:nvPr/>
        </p:nvSpPr>
        <p:spPr>
          <a:xfrm>
            <a:off x="1944210" y="1109662"/>
            <a:ext cx="6906827" cy="1127511"/>
          </a:xfrm>
          <a:custGeom>
            <a:avLst/>
            <a:gdLst>
              <a:gd name="connsiteX0" fmla="*/ 0 w 6906827"/>
              <a:gd name="connsiteY0" fmla="*/ 1092000 h 1127511"/>
              <a:gd name="connsiteX1" fmla="*/ 3595456 w 6906827"/>
              <a:gd name="connsiteY1" fmla="*/ 47 h 1127511"/>
              <a:gd name="connsiteX2" fmla="*/ 6906827 w 6906827"/>
              <a:gd name="connsiteY2" fmla="*/ 1127511 h 1127511"/>
            </a:gdLst>
            <a:ahLst/>
            <a:cxnLst>
              <a:cxn ang="0">
                <a:pos x="connsiteX0" y="connsiteY0"/>
              </a:cxn>
              <a:cxn ang="0">
                <a:pos x="connsiteX1" y="connsiteY1"/>
              </a:cxn>
              <a:cxn ang="0">
                <a:pos x="connsiteX2" y="connsiteY2"/>
              </a:cxn>
            </a:cxnLst>
            <a:rect l="l" t="t" r="r" b="b"/>
            <a:pathLst>
              <a:path w="6906827" h="1127511">
                <a:moveTo>
                  <a:pt x="0" y="1092000"/>
                </a:moveTo>
                <a:cubicBezTo>
                  <a:pt x="1222159" y="543064"/>
                  <a:pt x="2444318" y="-5871"/>
                  <a:pt x="3595456" y="47"/>
                </a:cubicBezTo>
                <a:cubicBezTo>
                  <a:pt x="4746594" y="5965"/>
                  <a:pt x="5826710" y="566738"/>
                  <a:pt x="6906827" y="1127511"/>
                </a:cubicBezTo>
              </a:path>
            </a:pathLst>
          </a:custGeom>
          <a:noFill/>
          <a:ln w="28575">
            <a:solidFill>
              <a:srgbClr val="A03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reeform: Shape 30">
            <a:extLst>
              <a:ext uri="{FF2B5EF4-FFF2-40B4-BE49-F238E27FC236}">
                <a16:creationId xmlns:a16="http://schemas.microsoft.com/office/drawing/2014/main" id="{8CB1936E-5522-4E0A-91B3-A80D178EE3AC}"/>
              </a:ext>
            </a:extLst>
          </p:cNvPr>
          <p:cNvSpPr/>
          <p:nvPr/>
        </p:nvSpPr>
        <p:spPr>
          <a:xfrm>
            <a:off x="3921677" y="1139957"/>
            <a:ext cx="7768512" cy="1127511"/>
          </a:xfrm>
          <a:custGeom>
            <a:avLst/>
            <a:gdLst>
              <a:gd name="connsiteX0" fmla="*/ 0 w 6906827"/>
              <a:gd name="connsiteY0" fmla="*/ 1092000 h 1127511"/>
              <a:gd name="connsiteX1" fmla="*/ 3595456 w 6906827"/>
              <a:gd name="connsiteY1" fmla="*/ 47 h 1127511"/>
              <a:gd name="connsiteX2" fmla="*/ 6906827 w 6906827"/>
              <a:gd name="connsiteY2" fmla="*/ 1127511 h 1127511"/>
            </a:gdLst>
            <a:ahLst/>
            <a:cxnLst>
              <a:cxn ang="0">
                <a:pos x="connsiteX0" y="connsiteY0"/>
              </a:cxn>
              <a:cxn ang="0">
                <a:pos x="connsiteX1" y="connsiteY1"/>
              </a:cxn>
              <a:cxn ang="0">
                <a:pos x="connsiteX2" y="connsiteY2"/>
              </a:cxn>
            </a:cxnLst>
            <a:rect l="l" t="t" r="r" b="b"/>
            <a:pathLst>
              <a:path w="6906827" h="1127511">
                <a:moveTo>
                  <a:pt x="0" y="1092000"/>
                </a:moveTo>
                <a:cubicBezTo>
                  <a:pt x="1222159" y="543064"/>
                  <a:pt x="2444318" y="-5871"/>
                  <a:pt x="3595456" y="47"/>
                </a:cubicBezTo>
                <a:cubicBezTo>
                  <a:pt x="4746594" y="5965"/>
                  <a:pt x="5826710" y="566738"/>
                  <a:pt x="6906827" y="1127511"/>
                </a:cubicBezTo>
              </a:path>
            </a:pathLst>
          </a:custGeom>
          <a:noFill/>
          <a:ln w="28575">
            <a:solidFill>
              <a:srgbClr val="A03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reeform: Shape 31">
            <a:extLst>
              <a:ext uri="{FF2B5EF4-FFF2-40B4-BE49-F238E27FC236}">
                <a16:creationId xmlns:a16="http://schemas.microsoft.com/office/drawing/2014/main" id="{9ACEF4BC-3D26-4B7A-B427-152E4537BA1D}"/>
              </a:ext>
            </a:extLst>
          </p:cNvPr>
          <p:cNvSpPr/>
          <p:nvPr/>
        </p:nvSpPr>
        <p:spPr>
          <a:xfrm>
            <a:off x="3371902" y="1139958"/>
            <a:ext cx="6906827" cy="1127511"/>
          </a:xfrm>
          <a:custGeom>
            <a:avLst/>
            <a:gdLst>
              <a:gd name="connsiteX0" fmla="*/ 0 w 6906827"/>
              <a:gd name="connsiteY0" fmla="*/ 1092000 h 1127511"/>
              <a:gd name="connsiteX1" fmla="*/ 3595456 w 6906827"/>
              <a:gd name="connsiteY1" fmla="*/ 47 h 1127511"/>
              <a:gd name="connsiteX2" fmla="*/ 6906827 w 6906827"/>
              <a:gd name="connsiteY2" fmla="*/ 1127511 h 1127511"/>
            </a:gdLst>
            <a:ahLst/>
            <a:cxnLst>
              <a:cxn ang="0">
                <a:pos x="connsiteX0" y="connsiteY0"/>
              </a:cxn>
              <a:cxn ang="0">
                <a:pos x="connsiteX1" y="connsiteY1"/>
              </a:cxn>
              <a:cxn ang="0">
                <a:pos x="connsiteX2" y="connsiteY2"/>
              </a:cxn>
            </a:cxnLst>
            <a:rect l="l" t="t" r="r" b="b"/>
            <a:pathLst>
              <a:path w="6906827" h="1127511">
                <a:moveTo>
                  <a:pt x="0" y="1092000"/>
                </a:moveTo>
                <a:cubicBezTo>
                  <a:pt x="1222159" y="543064"/>
                  <a:pt x="2444318" y="-5871"/>
                  <a:pt x="3595456" y="47"/>
                </a:cubicBezTo>
                <a:cubicBezTo>
                  <a:pt x="4746594" y="5965"/>
                  <a:pt x="5826710" y="566738"/>
                  <a:pt x="6906827" y="1127511"/>
                </a:cubicBezTo>
              </a:path>
            </a:pathLst>
          </a:custGeom>
          <a:noFill/>
          <a:ln w="28575">
            <a:solidFill>
              <a:srgbClr val="A03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reeform: Shape 32">
            <a:extLst>
              <a:ext uri="{FF2B5EF4-FFF2-40B4-BE49-F238E27FC236}">
                <a16:creationId xmlns:a16="http://schemas.microsoft.com/office/drawing/2014/main" id="{FE3F1DBB-CABD-46AC-8F69-8845BBF716D7}"/>
              </a:ext>
            </a:extLst>
          </p:cNvPr>
          <p:cNvSpPr/>
          <p:nvPr/>
        </p:nvSpPr>
        <p:spPr>
          <a:xfrm>
            <a:off x="2622635" y="1124211"/>
            <a:ext cx="5538386" cy="1127511"/>
          </a:xfrm>
          <a:custGeom>
            <a:avLst/>
            <a:gdLst>
              <a:gd name="connsiteX0" fmla="*/ 0 w 6906827"/>
              <a:gd name="connsiteY0" fmla="*/ 1092000 h 1127511"/>
              <a:gd name="connsiteX1" fmla="*/ 3595456 w 6906827"/>
              <a:gd name="connsiteY1" fmla="*/ 47 h 1127511"/>
              <a:gd name="connsiteX2" fmla="*/ 6906827 w 6906827"/>
              <a:gd name="connsiteY2" fmla="*/ 1127511 h 1127511"/>
            </a:gdLst>
            <a:ahLst/>
            <a:cxnLst>
              <a:cxn ang="0">
                <a:pos x="connsiteX0" y="connsiteY0"/>
              </a:cxn>
              <a:cxn ang="0">
                <a:pos x="connsiteX1" y="connsiteY1"/>
              </a:cxn>
              <a:cxn ang="0">
                <a:pos x="connsiteX2" y="connsiteY2"/>
              </a:cxn>
            </a:cxnLst>
            <a:rect l="l" t="t" r="r" b="b"/>
            <a:pathLst>
              <a:path w="6906827" h="1127511">
                <a:moveTo>
                  <a:pt x="0" y="1092000"/>
                </a:moveTo>
                <a:cubicBezTo>
                  <a:pt x="1222159" y="543064"/>
                  <a:pt x="2444318" y="-5871"/>
                  <a:pt x="3595456" y="47"/>
                </a:cubicBezTo>
                <a:cubicBezTo>
                  <a:pt x="4746594" y="5965"/>
                  <a:pt x="5826710" y="566738"/>
                  <a:pt x="6906827" y="1127511"/>
                </a:cubicBezTo>
              </a:path>
            </a:pathLst>
          </a:custGeom>
          <a:noFill/>
          <a:ln w="28575">
            <a:solidFill>
              <a:srgbClr val="A03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Straight Connector 35">
            <a:extLst>
              <a:ext uri="{FF2B5EF4-FFF2-40B4-BE49-F238E27FC236}">
                <a16:creationId xmlns:a16="http://schemas.microsoft.com/office/drawing/2014/main" id="{C9E450F4-C0ED-40BB-A6FF-B909CE2DB25B}"/>
              </a:ext>
            </a:extLst>
          </p:cNvPr>
          <p:cNvCxnSpPr/>
          <p:nvPr/>
        </p:nvCxnSpPr>
        <p:spPr>
          <a:xfrm>
            <a:off x="3064764" y="2026450"/>
            <a:ext cx="0" cy="3669792"/>
          </a:xfrm>
          <a:prstGeom prst="line">
            <a:avLst/>
          </a:prstGeom>
          <a:ln w="38100">
            <a:solidFill>
              <a:srgbClr val="A03733"/>
            </a:solidFill>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71B8B83E-CE71-466B-9B10-B35A7BA77EB8}"/>
              </a:ext>
            </a:extLst>
          </p:cNvPr>
          <p:cNvSpPr/>
          <p:nvPr/>
        </p:nvSpPr>
        <p:spPr>
          <a:xfrm>
            <a:off x="4670740" y="1116936"/>
            <a:ext cx="6247648" cy="1127511"/>
          </a:xfrm>
          <a:custGeom>
            <a:avLst/>
            <a:gdLst>
              <a:gd name="connsiteX0" fmla="*/ 0 w 6906827"/>
              <a:gd name="connsiteY0" fmla="*/ 1092000 h 1127511"/>
              <a:gd name="connsiteX1" fmla="*/ 3595456 w 6906827"/>
              <a:gd name="connsiteY1" fmla="*/ 47 h 1127511"/>
              <a:gd name="connsiteX2" fmla="*/ 6906827 w 6906827"/>
              <a:gd name="connsiteY2" fmla="*/ 1127511 h 1127511"/>
            </a:gdLst>
            <a:ahLst/>
            <a:cxnLst>
              <a:cxn ang="0">
                <a:pos x="connsiteX0" y="connsiteY0"/>
              </a:cxn>
              <a:cxn ang="0">
                <a:pos x="connsiteX1" y="connsiteY1"/>
              </a:cxn>
              <a:cxn ang="0">
                <a:pos x="connsiteX2" y="connsiteY2"/>
              </a:cxn>
            </a:cxnLst>
            <a:rect l="l" t="t" r="r" b="b"/>
            <a:pathLst>
              <a:path w="6906827" h="1127511">
                <a:moveTo>
                  <a:pt x="0" y="1092000"/>
                </a:moveTo>
                <a:cubicBezTo>
                  <a:pt x="1222159" y="543064"/>
                  <a:pt x="2444318" y="-5871"/>
                  <a:pt x="3595456" y="47"/>
                </a:cubicBezTo>
                <a:cubicBezTo>
                  <a:pt x="4746594" y="5965"/>
                  <a:pt x="5826710" y="566738"/>
                  <a:pt x="6906827" y="1127511"/>
                </a:cubicBezTo>
              </a:path>
            </a:pathLst>
          </a:custGeom>
          <a:noFill/>
          <a:ln w="28575">
            <a:solidFill>
              <a:srgbClr val="A03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0C2C8BC1-E8F8-4153-80EE-587CB18446B6}"/>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13</a:t>
            </a:r>
          </a:p>
        </p:txBody>
      </p:sp>
    </p:spTree>
    <p:extLst>
      <p:ext uri="{BB962C8B-B14F-4D97-AF65-F5344CB8AC3E}">
        <p14:creationId xmlns:p14="http://schemas.microsoft.com/office/powerpoint/2010/main" val="635733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8025818" y="5115993"/>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sp>
        <p:nvSpPr>
          <p:cNvPr id="21" name="TextBox 20">
            <a:extLst>
              <a:ext uri="{FF2B5EF4-FFF2-40B4-BE49-F238E27FC236}">
                <a16:creationId xmlns:a16="http://schemas.microsoft.com/office/drawing/2014/main" id="{CBEE8AF0-9D87-463B-9745-7D2E068805E1}"/>
              </a:ext>
            </a:extLst>
          </p:cNvPr>
          <p:cNvSpPr txBox="1"/>
          <p:nvPr/>
        </p:nvSpPr>
        <p:spPr>
          <a:xfrm rot="5400000">
            <a:off x="-2324524" y="4498925"/>
            <a:ext cx="588905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After</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4A83C981-A79B-4404-81FF-74FA18ACD62D}"/>
                  </a:ext>
                </a:extLst>
              </p:cNvPr>
              <p:cNvGraphicFramePr>
                <a:graphicFrameLocks noChangeAspect="1"/>
              </p:cNvGraphicFramePr>
              <p:nvPr/>
            </p:nvGraphicFramePr>
            <p:xfrm>
              <a:off x="11556632" y="5745828"/>
              <a:ext cx="570055" cy="540086"/>
            </p:xfrm>
            <a:graphic>
              <a:graphicData uri="http://schemas.microsoft.com/office/drawing/2017/model3d">
                <am3d:model3d r:embed="rId5">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4A83C981-A79B-4404-81FF-74FA18ACD62D}"/>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45828"/>
                <a:ext cx="570055" cy="540086"/>
              </a:xfrm>
              <a:prstGeom prst="rect">
                <a:avLst/>
              </a:prstGeom>
            </p:spPr>
          </p:pic>
        </mc:Fallback>
      </mc:AlternateContent>
      <p:pic>
        <p:nvPicPr>
          <p:cNvPr id="3" name="Picture 2">
            <a:extLst>
              <a:ext uri="{FF2B5EF4-FFF2-40B4-BE49-F238E27FC236}">
                <a16:creationId xmlns:a16="http://schemas.microsoft.com/office/drawing/2014/main" id="{74CFAF0F-50CB-42BD-BBFA-39D54C5CEE91}"/>
              </a:ext>
            </a:extLst>
          </p:cNvPr>
          <p:cNvPicPr>
            <a:picLocks noChangeAspect="1"/>
          </p:cNvPicPr>
          <p:nvPr/>
        </p:nvPicPr>
        <p:blipFill rotWithShape="1">
          <a:blip r:embed="rId7">
            <a:extLst>
              <a:ext uri="{28A0092B-C50C-407E-A947-70E740481C1C}">
                <a14:useLocalDpi xmlns:a14="http://schemas.microsoft.com/office/drawing/2010/main" val="0"/>
              </a:ext>
            </a:extLst>
          </a:blip>
          <a:srcRect b="11498"/>
          <a:stretch/>
        </p:blipFill>
        <p:spPr>
          <a:xfrm>
            <a:off x="1785843" y="1877565"/>
            <a:ext cx="8181117" cy="4527073"/>
          </a:xfrm>
          <a:prstGeom prst="rect">
            <a:avLst/>
          </a:prstGeom>
        </p:spPr>
      </p:pic>
      <p:sp>
        <p:nvSpPr>
          <p:cNvPr id="13" name="Oval 12">
            <a:extLst>
              <a:ext uri="{FF2B5EF4-FFF2-40B4-BE49-F238E27FC236}">
                <a16:creationId xmlns:a16="http://schemas.microsoft.com/office/drawing/2014/main" id="{33CAA2A9-C4CA-4E74-B343-EB2BCF0F03DD}"/>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14</a:t>
            </a:r>
          </a:p>
        </p:txBody>
      </p:sp>
    </p:spTree>
    <p:extLst>
      <p:ext uri="{BB962C8B-B14F-4D97-AF65-F5344CB8AC3E}">
        <p14:creationId xmlns:p14="http://schemas.microsoft.com/office/powerpoint/2010/main" val="266039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8025818" y="5115993"/>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sp>
        <p:nvSpPr>
          <p:cNvPr id="21" name="TextBox 20">
            <a:extLst>
              <a:ext uri="{FF2B5EF4-FFF2-40B4-BE49-F238E27FC236}">
                <a16:creationId xmlns:a16="http://schemas.microsoft.com/office/drawing/2014/main" id="{CBEE8AF0-9D87-463B-9745-7D2E068805E1}"/>
              </a:ext>
            </a:extLst>
          </p:cNvPr>
          <p:cNvSpPr txBox="1"/>
          <p:nvPr/>
        </p:nvSpPr>
        <p:spPr>
          <a:xfrm rot="5400000">
            <a:off x="-2324524" y="4498925"/>
            <a:ext cx="588905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After</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4A83C981-A79B-4404-81FF-74FA18ACD62D}"/>
                  </a:ext>
                </a:extLst>
              </p:cNvPr>
              <p:cNvGraphicFramePr>
                <a:graphicFrameLocks noChangeAspect="1"/>
              </p:cNvGraphicFramePr>
              <p:nvPr/>
            </p:nvGraphicFramePr>
            <p:xfrm>
              <a:off x="11556632" y="5745828"/>
              <a:ext cx="570055" cy="540086"/>
            </p:xfrm>
            <a:graphic>
              <a:graphicData uri="http://schemas.microsoft.com/office/drawing/2017/model3d">
                <am3d:model3d r:embed="rId5">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4A83C981-A79B-4404-81FF-74FA18ACD62D}"/>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45828"/>
                <a:ext cx="570055" cy="540086"/>
              </a:xfrm>
              <a:prstGeom prst="rect">
                <a:avLst/>
              </a:prstGeom>
            </p:spPr>
          </p:pic>
        </mc:Fallback>
      </mc:AlternateContent>
      <p:pic>
        <p:nvPicPr>
          <p:cNvPr id="15" name="Picture 14">
            <a:extLst>
              <a:ext uri="{FF2B5EF4-FFF2-40B4-BE49-F238E27FC236}">
                <a16:creationId xmlns:a16="http://schemas.microsoft.com/office/drawing/2014/main" id="{F834E81F-1BE9-4533-A392-C29575E9AA37}"/>
              </a:ext>
            </a:extLst>
          </p:cNvPr>
          <p:cNvPicPr>
            <a:picLocks noChangeAspect="1"/>
          </p:cNvPicPr>
          <p:nvPr/>
        </p:nvPicPr>
        <p:blipFill rotWithShape="1">
          <a:blip r:embed="rId7">
            <a:extLst>
              <a:ext uri="{28A0092B-C50C-407E-A947-70E740481C1C}">
                <a14:useLocalDpi xmlns:a14="http://schemas.microsoft.com/office/drawing/2010/main" val="0"/>
              </a:ext>
            </a:extLst>
          </a:blip>
          <a:srcRect b="12315"/>
          <a:stretch/>
        </p:blipFill>
        <p:spPr>
          <a:xfrm>
            <a:off x="1805651" y="1877565"/>
            <a:ext cx="8148578" cy="4615831"/>
          </a:xfrm>
          <a:prstGeom prst="rect">
            <a:avLst/>
          </a:prstGeom>
        </p:spPr>
      </p:pic>
      <p:sp>
        <p:nvSpPr>
          <p:cNvPr id="13" name="Oval 12">
            <a:extLst>
              <a:ext uri="{FF2B5EF4-FFF2-40B4-BE49-F238E27FC236}">
                <a16:creationId xmlns:a16="http://schemas.microsoft.com/office/drawing/2014/main" id="{070B39E6-882E-46BA-97CF-7986624E55E8}"/>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15</a:t>
            </a:r>
          </a:p>
        </p:txBody>
      </p:sp>
    </p:spTree>
    <p:extLst>
      <p:ext uri="{BB962C8B-B14F-4D97-AF65-F5344CB8AC3E}">
        <p14:creationId xmlns:p14="http://schemas.microsoft.com/office/powerpoint/2010/main" val="3578878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8025818" y="5115993"/>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sp>
        <p:nvSpPr>
          <p:cNvPr id="21" name="TextBox 20">
            <a:extLst>
              <a:ext uri="{FF2B5EF4-FFF2-40B4-BE49-F238E27FC236}">
                <a16:creationId xmlns:a16="http://schemas.microsoft.com/office/drawing/2014/main" id="{CBEE8AF0-9D87-463B-9745-7D2E068805E1}"/>
              </a:ext>
            </a:extLst>
          </p:cNvPr>
          <p:cNvSpPr txBox="1"/>
          <p:nvPr/>
        </p:nvSpPr>
        <p:spPr>
          <a:xfrm rot="5400000">
            <a:off x="-2324524" y="4498925"/>
            <a:ext cx="588905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After</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4A83C981-A79B-4404-81FF-74FA18ACD62D}"/>
                  </a:ext>
                </a:extLst>
              </p:cNvPr>
              <p:cNvGraphicFramePr>
                <a:graphicFrameLocks noChangeAspect="1"/>
              </p:cNvGraphicFramePr>
              <p:nvPr/>
            </p:nvGraphicFramePr>
            <p:xfrm>
              <a:off x="11556632" y="5745828"/>
              <a:ext cx="570055" cy="540086"/>
            </p:xfrm>
            <a:graphic>
              <a:graphicData uri="http://schemas.microsoft.com/office/drawing/2017/model3d">
                <am3d:model3d r:embed="rId5">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4A83C981-A79B-4404-81FF-74FA18ACD62D}"/>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45828"/>
                <a:ext cx="570055" cy="540086"/>
              </a:xfrm>
              <a:prstGeom prst="rect">
                <a:avLst/>
              </a:prstGeom>
            </p:spPr>
          </p:pic>
        </mc:Fallback>
      </mc:AlternateContent>
      <p:pic>
        <p:nvPicPr>
          <p:cNvPr id="3" name="Picture 2">
            <a:extLst>
              <a:ext uri="{FF2B5EF4-FFF2-40B4-BE49-F238E27FC236}">
                <a16:creationId xmlns:a16="http://schemas.microsoft.com/office/drawing/2014/main" id="{7C40684E-71EA-4281-ACCA-AE470C7618B3}"/>
              </a:ext>
            </a:extLst>
          </p:cNvPr>
          <p:cNvPicPr>
            <a:picLocks noChangeAspect="1"/>
          </p:cNvPicPr>
          <p:nvPr/>
        </p:nvPicPr>
        <p:blipFill rotWithShape="1">
          <a:blip r:embed="rId7">
            <a:extLst>
              <a:ext uri="{28A0092B-C50C-407E-A947-70E740481C1C}">
                <a14:useLocalDpi xmlns:a14="http://schemas.microsoft.com/office/drawing/2010/main" val="0"/>
              </a:ext>
            </a:extLst>
          </a:blip>
          <a:srcRect b="7436"/>
          <a:stretch/>
        </p:blipFill>
        <p:spPr>
          <a:xfrm>
            <a:off x="1859280" y="1844068"/>
            <a:ext cx="8031480" cy="4560570"/>
          </a:xfrm>
          <a:prstGeom prst="rect">
            <a:avLst/>
          </a:prstGeom>
        </p:spPr>
      </p:pic>
      <p:sp>
        <p:nvSpPr>
          <p:cNvPr id="14" name="Oval 13">
            <a:extLst>
              <a:ext uri="{FF2B5EF4-FFF2-40B4-BE49-F238E27FC236}">
                <a16:creationId xmlns:a16="http://schemas.microsoft.com/office/drawing/2014/main" id="{17814AE5-B245-43E2-AC32-8F1D29D69D4C}"/>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16</a:t>
            </a:r>
          </a:p>
        </p:txBody>
      </p:sp>
    </p:spTree>
    <p:extLst>
      <p:ext uri="{BB962C8B-B14F-4D97-AF65-F5344CB8AC3E}">
        <p14:creationId xmlns:p14="http://schemas.microsoft.com/office/powerpoint/2010/main" val="1746829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8025818" y="5115993"/>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sp>
        <p:nvSpPr>
          <p:cNvPr id="21" name="TextBox 20">
            <a:extLst>
              <a:ext uri="{FF2B5EF4-FFF2-40B4-BE49-F238E27FC236}">
                <a16:creationId xmlns:a16="http://schemas.microsoft.com/office/drawing/2014/main" id="{CBEE8AF0-9D87-463B-9745-7D2E068805E1}"/>
              </a:ext>
            </a:extLst>
          </p:cNvPr>
          <p:cNvSpPr txBox="1"/>
          <p:nvPr/>
        </p:nvSpPr>
        <p:spPr>
          <a:xfrm rot="5400000">
            <a:off x="-2324524" y="4498925"/>
            <a:ext cx="588905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After</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4A83C981-A79B-4404-81FF-74FA18ACD62D}"/>
                  </a:ext>
                </a:extLst>
              </p:cNvPr>
              <p:cNvGraphicFramePr>
                <a:graphicFrameLocks noChangeAspect="1"/>
              </p:cNvGraphicFramePr>
              <p:nvPr/>
            </p:nvGraphicFramePr>
            <p:xfrm>
              <a:off x="11556632" y="5745828"/>
              <a:ext cx="570055" cy="540086"/>
            </p:xfrm>
            <a:graphic>
              <a:graphicData uri="http://schemas.microsoft.com/office/drawing/2017/model3d">
                <am3d:model3d r:embed="rId5">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4A83C981-A79B-4404-81FF-74FA18ACD62D}"/>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45828"/>
                <a:ext cx="570055" cy="540086"/>
              </a:xfrm>
              <a:prstGeom prst="rect">
                <a:avLst/>
              </a:prstGeom>
            </p:spPr>
          </p:pic>
        </mc:Fallback>
      </mc:AlternateContent>
      <p:pic>
        <p:nvPicPr>
          <p:cNvPr id="3" name="Picture 2">
            <a:extLst>
              <a:ext uri="{FF2B5EF4-FFF2-40B4-BE49-F238E27FC236}">
                <a16:creationId xmlns:a16="http://schemas.microsoft.com/office/drawing/2014/main" id="{3E19C2C1-187A-47BD-9951-A96D00890D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5651" y="1877564"/>
            <a:ext cx="8113853" cy="4527073"/>
          </a:xfrm>
          <a:prstGeom prst="rect">
            <a:avLst/>
          </a:prstGeom>
        </p:spPr>
      </p:pic>
      <p:sp>
        <p:nvSpPr>
          <p:cNvPr id="13" name="Oval 12">
            <a:extLst>
              <a:ext uri="{FF2B5EF4-FFF2-40B4-BE49-F238E27FC236}">
                <a16:creationId xmlns:a16="http://schemas.microsoft.com/office/drawing/2014/main" id="{58460DFE-C732-41F7-86DE-BE66CD581AA0}"/>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17</a:t>
            </a:r>
          </a:p>
        </p:txBody>
      </p:sp>
    </p:spTree>
    <p:extLst>
      <p:ext uri="{BB962C8B-B14F-4D97-AF65-F5344CB8AC3E}">
        <p14:creationId xmlns:p14="http://schemas.microsoft.com/office/powerpoint/2010/main" val="94367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2A4DD7-05E1-40EB-BDBE-55B5B6154E5B}"/>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77016" y="-108409"/>
              <a:ext cx="12580272" cy="10618473"/>
            </p:xfrm>
            <a:graphic>
              <a:graphicData uri="http://schemas.microsoft.com/office/drawing/2017/model3d">
                <am3d:model3d r:embed="rId3">
                  <am3d:spPr>
                    <a:xfrm>
                      <a:off x="0" y="0"/>
                      <a:ext cx="12580272" cy="1061847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77016" y="-108409"/>
                <a:ext cx="12580272" cy="10618473"/>
              </a:xfrm>
              <a:prstGeom prst="rect">
                <a:avLst/>
              </a:prstGeom>
            </p:spPr>
          </p:pic>
        </mc:Fallback>
      </mc:AlternateContent>
      <p:sp>
        <p:nvSpPr>
          <p:cNvPr id="5" name="TextBox 4">
            <a:extLst>
              <a:ext uri="{FF2B5EF4-FFF2-40B4-BE49-F238E27FC236}">
                <a16:creationId xmlns:a16="http://schemas.microsoft.com/office/drawing/2014/main" id="{36BB1710-4CC1-4217-B1C1-2CA979E0B4BE}"/>
              </a:ext>
            </a:extLst>
          </p:cNvPr>
          <p:cNvSpPr txBox="1"/>
          <p:nvPr/>
        </p:nvSpPr>
        <p:spPr>
          <a:xfrm rot="5400000">
            <a:off x="8025818" y="5115993"/>
            <a:ext cx="7061628"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Data </a:t>
            </a:r>
            <a:r>
              <a:rPr lang="fr-FR" sz="3200" dirty="0" err="1">
                <a:solidFill>
                  <a:schemeClr val="bg1"/>
                </a:solidFill>
                <a:latin typeface="Poppins Medium" panose="00000600000000000000" pitchFamily="2" charset="0"/>
                <a:cs typeface="Poppins Medium" panose="00000600000000000000" pitchFamily="2" charset="0"/>
              </a:rPr>
              <a:t>Preparation</a:t>
            </a:r>
            <a:endParaRPr lang="fr-FR" sz="3200" dirty="0">
              <a:solidFill>
                <a:schemeClr val="bg1"/>
              </a:solidFill>
              <a:latin typeface="Poppins Medium" panose="00000600000000000000" pitchFamily="2" charset="0"/>
              <a:cs typeface="Poppins Medium" panose="00000600000000000000" pitchFamily="2" charset="0"/>
            </a:endParaRPr>
          </a:p>
        </p:txBody>
      </p:sp>
      <p:sp>
        <p:nvSpPr>
          <p:cNvPr id="21" name="TextBox 20">
            <a:extLst>
              <a:ext uri="{FF2B5EF4-FFF2-40B4-BE49-F238E27FC236}">
                <a16:creationId xmlns:a16="http://schemas.microsoft.com/office/drawing/2014/main" id="{CBEE8AF0-9D87-463B-9745-7D2E068805E1}"/>
              </a:ext>
            </a:extLst>
          </p:cNvPr>
          <p:cNvSpPr txBox="1"/>
          <p:nvPr/>
        </p:nvSpPr>
        <p:spPr>
          <a:xfrm rot="5400000">
            <a:off x="-2324524" y="4498925"/>
            <a:ext cx="5889050" cy="646331"/>
          </a:xfrm>
          <a:prstGeom prst="rect">
            <a:avLst/>
          </a:prstGeom>
          <a:noFill/>
        </p:spPr>
        <p:txBody>
          <a:bodyPr wrap="square">
            <a:spAutoFit/>
          </a:bodyPr>
          <a:lstStyle/>
          <a:p>
            <a:r>
              <a:rPr lang="fr-FR" sz="3600" dirty="0" err="1">
                <a:latin typeface="Poppins" panose="00000500000000000000" pitchFamily="2" charset="0"/>
                <a:cs typeface="Poppins" panose="00000500000000000000" pitchFamily="2" charset="0"/>
              </a:rPr>
              <a:t>After</a:t>
            </a:r>
            <a:r>
              <a:rPr lang="fr-FR" sz="3600" dirty="0">
                <a:latin typeface="Poppins" panose="00000500000000000000" pitchFamily="2" charset="0"/>
                <a:cs typeface="Poppins" panose="00000500000000000000" pitchFamily="2" charset="0"/>
              </a:rPr>
              <a:t> </a:t>
            </a:r>
            <a:r>
              <a:rPr lang="fr-FR" sz="3600" dirty="0" err="1">
                <a:latin typeface="Poppins" panose="00000500000000000000" pitchFamily="2" charset="0"/>
                <a:cs typeface="Poppins" panose="00000500000000000000" pitchFamily="2" charset="0"/>
              </a:rPr>
              <a:t>Cleaning</a:t>
            </a:r>
            <a:endParaRPr lang="fr-FR" sz="3600" dirty="0">
              <a:latin typeface="Poppins" panose="00000500000000000000" pitchFamily="2" charset="0"/>
              <a:cs typeface="Poppins" panose="00000500000000000000" pitchFamily="2" charset="0"/>
            </a:endParaRP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4A83C981-A79B-4404-81FF-74FA18ACD62D}"/>
                  </a:ext>
                </a:extLst>
              </p:cNvPr>
              <p:cNvGraphicFramePr>
                <a:graphicFrameLocks noChangeAspect="1"/>
              </p:cNvGraphicFramePr>
              <p:nvPr/>
            </p:nvGraphicFramePr>
            <p:xfrm>
              <a:off x="11556632" y="5745828"/>
              <a:ext cx="570055" cy="540086"/>
            </p:xfrm>
            <a:graphic>
              <a:graphicData uri="http://schemas.microsoft.com/office/drawing/2017/model3d">
                <am3d:model3d r:embed="rId5">
                  <am3d:spPr>
                    <a:xfrm>
                      <a:off x="0" y="0"/>
                      <a:ext cx="570055" cy="540086"/>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4A83C981-A79B-4404-81FF-74FA18ACD62D}"/>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45828"/>
                <a:ext cx="570055" cy="540086"/>
              </a:xfrm>
              <a:prstGeom prst="rect">
                <a:avLst/>
              </a:prstGeom>
            </p:spPr>
          </p:pic>
        </mc:Fallback>
      </mc:AlternateContent>
      <p:pic>
        <p:nvPicPr>
          <p:cNvPr id="3" name="Picture 2">
            <a:extLst>
              <a:ext uri="{FF2B5EF4-FFF2-40B4-BE49-F238E27FC236}">
                <a16:creationId xmlns:a16="http://schemas.microsoft.com/office/drawing/2014/main" id="{3E19C2C1-187A-47BD-9951-A96D00890DA3}"/>
              </a:ext>
            </a:extLst>
          </p:cNvPr>
          <p:cNvPicPr>
            <a:picLocks noChangeAspect="1"/>
          </p:cNvPicPr>
          <p:nvPr/>
        </p:nvPicPr>
        <p:blipFill rotWithShape="1">
          <a:blip r:embed="rId7">
            <a:extLst>
              <a:ext uri="{28A0092B-C50C-407E-A947-70E740481C1C}">
                <a14:useLocalDpi xmlns:a14="http://schemas.microsoft.com/office/drawing/2010/main" val="0"/>
              </a:ext>
            </a:extLst>
          </a:blip>
          <a:srcRect b="9048"/>
          <a:stretch/>
        </p:blipFill>
        <p:spPr>
          <a:xfrm>
            <a:off x="1838512" y="1877564"/>
            <a:ext cx="8118288" cy="4504985"/>
          </a:xfrm>
          <a:prstGeom prst="rect">
            <a:avLst/>
          </a:prstGeom>
        </p:spPr>
      </p:pic>
      <p:sp>
        <p:nvSpPr>
          <p:cNvPr id="13" name="Oval 12">
            <a:extLst>
              <a:ext uri="{FF2B5EF4-FFF2-40B4-BE49-F238E27FC236}">
                <a16:creationId xmlns:a16="http://schemas.microsoft.com/office/drawing/2014/main" id="{9F701F94-AB13-4FA5-BF8F-78242603F227}"/>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18</a:t>
            </a:r>
          </a:p>
        </p:txBody>
      </p:sp>
    </p:spTree>
    <p:extLst>
      <p:ext uri="{BB962C8B-B14F-4D97-AF65-F5344CB8AC3E}">
        <p14:creationId xmlns:p14="http://schemas.microsoft.com/office/powerpoint/2010/main" val="3112822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9E6364E-3D36-42A1-A0C0-2EAA616BDB81}"/>
              </a:ext>
            </a:extLst>
          </p:cNvPr>
          <p:cNvSpPr/>
          <p:nvPr/>
        </p:nvSpPr>
        <p:spPr>
          <a:xfrm>
            <a:off x="1188455" y="1513515"/>
            <a:ext cx="4427815" cy="608977"/>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Poppins" panose="00000500000000000000" pitchFamily="2" charset="0"/>
                <a:cs typeface="Poppins" panose="00000500000000000000" pitchFamily="2" charset="0"/>
              </a:rPr>
              <a:t>Multi-Output Classification Workflow </a:t>
            </a:r>
          </a:p>
          <a:p>
            <a:pPr algn="ctr"/>
            <a:r>
              <a:rPr lang="en-US" sz="1400" dirty="0">
                <a:solidFill>
                  <a:schemeClr val="bg1"/>
                </a:solidFill>
                <a:latin typeface="Poppins" panose="00000500000000000000" pitchFamily="2" charset="0"/>
                <a:cs typeface="Poppins" panose="00000500000000000000" pitchFamily="2" charset="0"/>
              </a:rPr>
              <a:t>with Supervised Learning</a:t>
            </a:r>
            <a:endParaRPr lang="fr-FR" sz="1400" dirty="0">
              <a:solidFill>
                <a:schemeClr val="bg1"/>
              </a:solidFill>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6574320" y="1009862"/>
              <a:ext cx="6216178" cy="5856767"/>
            </p:xfrm>
            <a:graphic>
              <a:graphicData uri="http://schemas.microsoft.com/office/drawing/2017/model3d">
                <am3d:model3d r:embed="rId3">
                  <am3d:spPr>
                    <a:xfrm>
                      <a:off x="0" y="0"/>
                      <a:ext cx="6216178" cy="5856767"/>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910386" ay="-3033106" az="-1537117"/>
                    <am3d:postTrans dx="0" dy="0" dz="0"/>
                  </am3d:trans>
                  <am3d:raster rName="Office3DRenderer" rVer="16.0.8326">
                    <am3d:blip r:embed="rId4"/>
                  </am3d:raster>
                  <am3d:objViewport viewportSz="69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6574320" y="1009862"/>
                <a:ext cx="6216178" cy="5856767"/>
              </a:xfrm>
              <a:prstGeom prst="rect">
                <a:avLst/>
              </a:prstGeom>
            </p:spPr>
          </p:pic>
        </mc:Fallback>
      </mc:AlternateContent>
      <p:sp>
        <p:nvSpPr>
          <p:cNvPr id="13" name="TextBox 12">
            <a:extLst>
              <a:ext uri="{FF2B5EF4-FFF2-40B4-BE49-F238E27FC236}">
                <a16:creationId xmlns:a16="http://schemas.microsoft.com/office/drawing/2014/main" id="{149187F0-255C-42C6-AA98-D5CFB1988433}"/>
              </a:ext>
            </a:extLst>
          </p:cNvPr>
          <p:cNvSpPr txBox="1"/>
          <p:nvPr/>
        </p:nvSpPr>
        <p:spPr>
          <a:xfrm rot="1048105">
            <a:off x="9692592" y="3395192"/>
            <a:ext cx="2960712" cy="584775"/>
          </a:xfrm>
          <a:prstGeom prst="rect">
            <a:avLst/>
          </a:prstGeom>
          <a:noFill/>
        </p:spPr>
        <p:txBody>
          <a:bodyPr wrap="square" rtlCol="0">
            <a:spAutoFit/>
          </a:bodyPr>
          <a:lstStyle/>
          <a:p>
            <a:r>
              <a:rPr lang="fr-FR" sz="3200" dirty="0" err="1">
                <a:solidFill>
                  <a:schemeClr val="bg1"/>
                </a:solidFill>
              </a:rPr>
              <a:t>Methodology</a:t>
            </a:r>
            <a:endParaRPr lang="fr-FR" sz="3200" dirty="0">
              <a:solidFill>
                <a:schemeClr val="bg1"/>
              </a:solidFill>
            </a:endParaRPr>
          </a:p>
        </p:txBody>
      </p:sp>
      <p:sp>
        <p:nvSpPr>
          <p:cNvPr id="3" name="Oval 2">
            <a:extLst>
              <a:ext uri="{FF2B5EF4-FFF2-40B4-BE49-F238E27FC236}">
                <a16:creationId xmlns:a16="http://schemas.microsoft.com/office/drawing/2014/main" id="{7D7D2428-5ABD-4055-AD19-15FDF7EA29EC}"/>
              </a:ext>
            </a:extLst>
          </p:cNvPr>
          <p:cNvSpPr/>
          <p:nvPr/>
        </p:nvSpPr>
        <p:spPr>
          <a:xfrm>
            <a:off x="360665" y="2740566"/>
            <a:ext cx="2407795" cy="828214"/>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panose="00000500000000000000" pitchFamily="2" charset="0"/>
                <a:cs typeface="Poppins" panose="00000500000000000000" pitchFamily="2" charset="0"/>
              </a:rPr>
              <a:t>Data </a:t>
            </a:r>
            <a:r>
              <a:rPr lang="fr-FR" dirty="0" err="1">
                <a:latin typeface="Poppins" panose="00000500000000000000" pitchFamily="2" charset="0"/>
                <a:cs typeface="Poppins" panose="00000500000000000000" pitchFamily="2" charset="0"/>
              </a:rPr>
              <a:t>Preparation</a:t>
            </a:r>
            <a:endParaRPr lang="fr-FR" dirty="0">
              <a:latin typeface="Poppins" panose="00000500000000000000" pitchFamily="2" charset="0"/>
              <a:cs typeface="Poppins" panose="00000500000000000000" pitchFamily="2" charset="0"/>
            </a:endParaRPr>
          </a:p>
        </p:txBody>
      </p:sp>
      <p:sp>
        <p:nvSpPr>
          <p:cNvPr id="12" name="Oval 11">
            <a:extLst>
              <a:ext uri="{FF2B5EF4-FFF2-40B4-BE49-F238E27FC236}">
                <a16:creationId xmlns:a16="http://schemas.microsoft.com/office/drawing/2014/main" id="{EAD129B5-F995-4D4A-B4DB-5232663184AD}"/>
              </a:ext>
            </a:extLst>
          </p:cNvPr>
          <p:cNvSpPr/>
          <p:nvPr/>
        </p:nvSpPr>
        <p:spPr>
          <a:xfrm>
            <a:off x="3932982" y="3437311"/>
            <a:ext cx="2520314" cy="905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Poppins" panose="00000500000000000000" pitchFamily="2" charset="0"/>
              <a:cs typeface="Poppins" panose="00000500000000000000" pitchFamily="2" charset="0"/>
            </a:endParaRPr>
          </a:p>
          <a:p>
            <a:pPr algn="ctr"/>
            <a:r>
              <a:rPr lang="fr-FR" dirty="0" err="1">
                <a:latin typeface="Poppins" panose="00000500000000000000" pitchFamily="2" charset="0"/>
                <a:cs typeface="Poppins" panose="00000500000000000000" pitchFamily="2" charset="0"/>
              </a:rPr>
              <a:t>Features</a:t>
            </a:r>
            <a:endParaRPr lang="fr-FR" dirty="0">
              <a:latin typeface="Poppins" panose="00000500000000000000" pitchFamily="2" charset="0"/>
              <a:cs typeface="Poppins" panose="00000500000000000000" pitchFamily="2" charset="0"/>
            </a:endParaRPr>
          </a:p>
          <a:p>
            <a:pPr algn="ctr"/>
            <a:r>
              <a:rPr lang="fr-FR" dirty="0">
                <a:latin typeface="Poppins" panose="00000500000000000000" pitchFamily="2" charset="0"/>
                <a:cs typeface="Poppins" panose="00000500000000000000" pitchFamily="2" charset="0"/>
              </a:rPr>
              <a:t>Engineering</a:t>
            </a:r>
          </a:p>
          <a:p>
            <a:pPr algn="ctr"/>
            <a:endParaRPr lang="fr-FR" dirty="0"/>
          </a:p>
        </p:txBody>
      </p:sp>
      <p:sp>
        <p:nvSpPr>
          <p:cNvPr id="14" name="Oval 13">
            <a:extLst>
              <a:ext uri="{FF2B5EF4-FFF2-40B4-BE49-F238E27FC236}">
                <a16:creationId xmlns:a16="http://schemas.microsoft.com/office/drawing/2014/main" id="{DFAAA2B2-4863-4074-BB3C-4981EFE9A352}"/>
              </a:ext>
            </a:extLst>
          </p:cNvPr>
          <p:cNvSpPr/>
          <p:nvPr/>
        </p:nvSpPr>
        <p:spPr>
          <a:xfrm>
            <a:off x="470260" y="5015069"/>
            <a:ext cx="2494064" cy="90562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panose="00000500000000000000" pitchFamily="2" charset="0"/>
                <a:cs typeface="Poppins" panose="00000500000000000000" pitchFamily="2" charset="0"/>
              </a:rPr>
              <a:t>Supervised</a:t>
            </a:r>
            <a:endParaRPr lang="fr-FR" dirty="0">
              <a:latin typeface="Poppins" panose="00000500000000000000" pitchFamily="2" charset="0"/>
              <a:cs typeface="Poppins" panose="00000500000000000000" pitchFamily="2" charset="0"/>
            </a:endParaRPr>
          </a:p>
          <a:p>
            <a:pPr algn="ctr"/>
            <a:r>
              <a:rPr lang="fr-FR" dirty="0">
                <a:latin typeface="Poppins" panose="00000500000000000000" pitchFamily="2" charset="0"/>
                <a:cs typeface="Poppins" panose="00000500000000000000" pitchFamily="2" charset="0"/>
              </a:rPr>
              <a:t>Learning</a:t>
            </a:r>
          </a:p>
        </p:txBody>
      </p:sp>
      <p:sp>
        <p:nvSpPr>
          <p:cNvPr id="15" name="Oval 14">
            <a:extLst>
              <a:ext uri="{FF2B5EF4-FFF2-40B4-BE49-F238E27FC236}">
                <a16:creationId xmlns:a16="http://schemas.microsoft.com/office/drawing/2014/main" id="{B82BF363-354F-4D33-8049-8FE99C4CF070}"/>
              </a:ext>
            </a:extLst>
          </p:cNvPr>
          <p:cNvSpPr/>
          <p:nvPr/>
        </p:nvSpPr>
        <p:spPr>
          <a:xfrm>
            <a:off x="3959232" y="5805819"/>
            <a:ext cx="2494064" cy="90562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panose="00000500000000000000" pitchFamily="2" charset="0"/>
                <a:cs typeface="Poppins" panose="00000500000000000000" pitchFamily="2" charset="0"/>
              </a:rPr>
              <a:t>Multi-output</a:t>
            </a:r>
          </a:p>
          <a:p>
            <a:pPr algn="ctr"/>
            <a:r>
              <a:rPr lang="fr-FR" dirty="0">
                <a:latin typeface="Poppins" panose="00000500000000000000" pitchFamily="2" charset="0"/>
                <a:cs typeface="Poppins" panose="00000500000000000000" pitchFamily="2" charset="0"/>
              </a:rPr>
              <a:t>Classifier</a:t>
            </a:r>
          </a:p>
        </p:txBody>
      </p:sp>
      <p:cxnSp>
        <p:nvCxnSpPr>
          <p:cNvPr id="7" name="Straight Arrow Connector 6">
            <a:extLst>
              <a:ext uri="{FF2B5EF4-FFF2-40B4-BE49-F238E27FC236}">
                <a16:creationId xmlns:a16="http://schemas.microsoft.com/office/drawing/2014/main" id="{CCF46AE2-6F60-44B6-B2BA-B29673051AF6}"/>
              </a:ext>
            </a:extLst>
          </p:cNvPr>
          <p:cNvCxnSpPr>
            <a:stCxn id="3" idx="6"/>
            <a:endCxn id="12" idx="1"/>
          </p:cNvCxnSpPr>
          <p:nvPr/>
        </p:nvCxnSpPr>
        <p:spPr>
          <a:xfrm>
            <a:off x="2768460" y="3154673"/>
            <a:ext cx="1533613" cy="415263"/>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FED8FD-BC1C-4772-BBE1-54586BD63EE3}"/>
              </a:ext>
            </a:extLst>
          </p:cNvPr>
          <p:cNvCxnSpPr>
            <a:stCxn id="12" idx="3"/>
            <a:endCxn id="14" idx="6"/>
          </p:cNvCxnSpPr>
          <p:nvPr/>
        </p:nvCxnSpPr>
        <p:spPr>
          <a:xfrm flipH="1">
            <a:off x="2964324" y="4210306"/>
            <a:ext cx="1337749" cy="1257573"/>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494F7B-296D-4AD8-B469-6CF1E15228AB}"/>
              </a:ext>
            </a:extLst>
          </p:cNvPr>
          <p:cNvCxnSpPr>
            <a:stCxn id="14" idx="6"/>
            <a:endCxn id="15" idx="1"/>
          </p:cNvCxnSpPr>
          <p:nvPr/>
        </p:nvCxnSpPr>
        <p:spPr>
          <a:xfrm>
            <a:off x="2964324" y="5467879"/>
            <a:ext cx="1360155" cy="470565"/>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892319969"/>
                  </p:ext>
                </p:extLst>
              </p:nvPr>
            </p:nvGraphicFramePr>
            <p:xfrm>
              <a:off x="6096000" y="3940263"/>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6096000" y="3940263"/>
                <a:ext cx="570056" cy="540085"/>
              </a:xfrm>
              <a:prstGeom prst="rect">
                <a:avLst/>
              </a:prstGeom>
            </p:spPr>
          </p:pic>
        </mc:Fallback>
      </mc:AlternateContent>
      <p:sp>
        <p:nvSpPr>
          <p:cNvPr id="20" name="Oval 19">
            <a:extLst>
              <a:ext uri="{FF2B5EF4-FFF2-40B4-BE49-F238E27FC236}">
                <a16:creationId xmlns:a16="http://schemas.microsoft.com/office/drawing/2014/main" id="{E608318C-4EFA-4EC4-9AF0-2E435916E7A4}"/>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19</a:t>
            </a:r>
          </a:p>
        </p:txBody>
      </p:sp>
    </p:spTree>
    <p:extLst>
      <p:ext uri="{BB962C8B-B14F-4D97-AF65-F5344CB8AC3E}">
        <p14:creationId xmlns:p14="http://schemas.microsoft.com/office/powerpoint/2010/main" val="2029129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1178560" y="-286535"/>
              <a:ext cx="14244320" cy="10722489"/>
            </p:xfrm>
            <a:graphic>
              <a:graphicData uri="http://schemas.microsoft.com/office/drawing/2017/model3d">
                <am3d:model3d r:embed="rId3">
                  <am3d:spPr>
                    <a:xfrm>
                      <a:off x="0" y="0"/>
                      <a:ext cx="14244320" cy="1072248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1178560" y="-286535"/>
                <a:ext cx="14244320" cy="10722489"/>
              </a:xfrm>
              <a:prstGeom prst="rect">
                <a:avLst/>
              </a:prstGeom>
            </p:spPr>
          </p:pic>
        </mc:Fallback>
      </mc:AlternateContent>
      <p:sp>
        <p:nvSpPr>
          <p:cNvPr id="10" name="Oval 9">
            <a:extLst>
              <a:ext uri="{FF2B5EF4-FFF2-40B4-BE49-F238E27FC236}">
                <a16:creationId xmlns:a16="http://schemas.microsoft.com/office/drawing/2014/main" id="{DD027469-1C28-4275-83EA-E01271D71478}"/>
              </a:ext>
            </a:extLst>
          </p:cNvPr>
          <p:cNvSpPr/>
          <p:nvPr/>
        </p:nvSpPr>
        <p:spPr>
          <a:xfrm>
            <a:off x="4545701" y="3660343"/>
            <a:ext cx="2520314" cy="905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Poppins" panose="00000500000000000000" pitchFamily="2" charset="0"/>
              <a:cs typeface="Poppins" panose="00000500000000000000" pitchFamily="2" charset="0"/>
            </a:endParaRPr>
          </a:p>
          <a:p>
            <a:pPr algn="ctr"/>
            <a:r>
              <a:rPr lang="fr-FR" dirty="0" err="1">
                <a:latin typeface="Poppins" panose="00000500000000000000" pitchFamily="2" charset="0"/>
                <a:cs typeface="Poppins" panose="00000500000000000000" pitchFamily="2" charset="0"/>
              </a:rPr>
              <a:t>Features</a:t>
            </a:r>
            <a:endParaRPr lang="fr-FR" dirty="0">
              <a:latin typeface="Poppins" panose="00000500000000000000" pitchFamily="2" charset="0"/>
              <a:cs typeface="Poppins" panose="00000500000000000000" pitchFamily="2" charset="0"/>
            </a:endParaRPr>
          </a:p>
          <a:p>
            <a:pPr algn="ctr"/>
            <a:r>
              <a:rPr lang="fr-FR" dirty="0">
                <a:latin typeface="Poppins" panose="00000500000000000000" pitchFamily="2" charset="0"/>
                <a:cs typeface="Poppins" panose="00000500000000000000" pitchFamily="2" charset="0"/>
              </a:rPr>
              <a:t>Engineering</a:t>
            </a:r>
          </a:p>
          <a:p>
            <a:pPr algn="ctr"/>
            <a:endParaRPr lang="fr-FR" dirty="0"/>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6780987" y="4025878"/>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6780987" y="4025878"/>
                <a:ext cx="570056" cy="540085"/>
              </a:xfrm>
              <a:prstGeom prst="rect">
                <a:avLst/>
              </a:prstGeom>
            </p:spPr>
          </p:pic>
        </mc:Fallback>
      </mc:AlternateContent>
      <p:sp>
        <p:nvSpPr>
          <p:cNvPr id="11" name="Oval 10">
            <a:extLst>
              <a:ext uri="{FF2B5EF4-FFF2-40B4-BE49-F238E27FC236}">
                <a16:creationId xmlns:a16="http://schemas.microsoft.com/office/drawing/2014/main" id="{E2836A7C-8B36-4886-A135-E0B9E1158D6C}"/>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20</a:t>
            </a:r>
          </a:p>
        </p:txBody>
      </p:sp>
    </p:spTree>
    <p:extLst>
      <p:ext uri="{BB962C8B-B14F-4D97-AF65-F5344CB8AC3E}">
        <p14:creationId xmlns:p14="http://schemas.microsoft.com/office/powerpoint/2010/main" val="494059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8795286" y="4369943"/>
            <a:ext cx="5507974" cy="523220"/>
          </a:xfrm>
          <a:prstGeom prst="rect">
            <a:avLst/>
          </a:prstGeom>
          <a:noFill/>
        </p:spPr>
        <p:txBody>
          <a:bodyPr wrap="square" rtlCol="0">
            <a:spAutoFit/>
          </a:bodyPr>
          <a:lstStyle/>
          <a:p>
            <a:r>
              <a:rPr lang="fr-FR" sz="2800" dirty="0" err="1">
                <a:solidFill>
                  <a:schemeClr val="bg1"/>
                </a:solidFill>
                <a:latin typeface="Poppins Medium" panose="00000600000000000000" pitchFamily="2" charset="0"/>
                <a:cs typeface="Poppins Medium" panose="00000600000000000000" pitchFamily="2" charset="0"/>
              </a:rPr>
              <a:t>Features</a:t>
            </a:r>
            <a:r>
              <a:rPr lang="fr-FR" sz="2800" dirty="0">
                <a:solidFill>
                  <a:schemeClr val="bg1"/>
                </a:solidFill>
                <a:latin typeface="Poppins Medium" panose="00000600000000000000" pitchFamily="2" charset="0"/>
                <a:cs typeface="Poppins Medium" panose="00000600000000000000" pitchFamily="2" charset="0"/>
              </a:rPr>
              <a:t> Engineering</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1178560" y="-286535"/>
              <a:ext cx="14244320" cy="10722489"/>
            </p:xfrm>
            <a:graphic>
              <a:graphicData uri="http://schemas.microsoft.com/office/drawing/2017/model3d">
                <am3d:model3d r:embed="rId3">
                  <am3d:spPr>
                    <a:xfrm>
                      <a:off x="0" y="0"/>
                      <a:ext cx="14244320" cy="1072248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1178560" y="-286535"/>
                <a:ext cx="14244320" cy="1072248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3397661388"/>
                  </p:ext>
                </p:extLst>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pic>
        <p:nvPicPr>
          <p:cNvPr id="3" name="Picture 2">
            <a:extLst>
              <a:ext uri="{FF2B5EF4-FFF2-40B4-BE49-F238E27FC236}">
                <a16:creationId xmlns:a16="http://schemas.microsoft.com/office/drawing/2014/main" id="{144F42B0-07D5-4256-A9D9-482BF28161D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38961" y="1738715"/>
            <a:ext cx="8107912" cy="4596847"/>
          </a:xfrm>
          <a:prstGeom prst="rect">
            <a:avLst/>
          </a:prstGeom>
        </p:spPr>
      </p:pic>
      <p:sp>
        <p:nvSpPr>
          <p:cNvPr id="13" name="Oval 12">
            <a:extLst>
              <a:ext uri="{FF2B5EF4-FFF2-40B4-BE49-F238E27FC236}">
                <a16:creationId xmlns:a16="http://schemas.microsoft.com/office/drawing/2014/main" id="{835B76E5-D752-4274-A187-359AD95F9F57}"/>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21</a:t>
            </a:r>
          </a:p>
        </p:txBody>
      </p:sp>
    </p:spTree>
    <p:extLst>
      <p:ext uri="{BB962C8B-B14F-4D97-AF65-F5344CB8AC3E}">
        <p14:creationId xmlns:p14="http://schemas.microsoft.com/office/powerpoint/2010/main" val="624394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1178560" y="-286535"/>
              <a:ext cx="14244320" cy="10722489"/>
            </p:xfrm>
            <a:graphic>
              <a:graphicData uri="http://schemas.microsoft.com/office/drawing/2017/model3d">
                <am3d:model3d r:embed="rId3">
                  <am3d:spPr>
                    <a:xfrm>
                      <a:off x="0" y="0"/>
                      <a:ext cx="14244320" cy="1072248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1178560" y="-286535"/>
                <a:ext cx="14244320" cy="10722489"/>
              </a:xfrm>
              <a:prstGeom prst="rect">
                <a:avLst/>
              </a:prstGeom>
            </p:spPr>
          </p:pic>
        </mc:Fallback>
      </mc:AlternateContent>
      <p:pic>
        <p:nvPicPr>
          <p:cNvPr id="14" name="Picture 13">
            <a:extLst>
              <a:ext uri="{FF2B5EF4-FFF2-40B4-BE49-F238E27FC236}">
                <a16:creationId xmlns:a16="http://schemas.microsoft.com/office/drawing/2014/main" id="{9E3FFF43-1222-4293-B384-97AD6199CBA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38961" y="1738715"/>
            <a:ext cx="8107912" cy="4596847"/>
          </a:xfrm>
          <a:prstGeom prst="rect">
            <a:avLst/>
          </a:prstGeom>
        </p:spPr>
      </p:pic>
      <p:sp>
        <p:nvSpPr>
          <p:cNvPr id="11" name="Rectangle 10">
            <a:extLst>
              <a:ext uri="{FF2B5EF4-FFF2-40B4-BE49-F238E27FC236}">
                <a16:creationId xmlns:a16="http://schemas.microsoft.com/office/drawing/2014/main" id="{05745C3D-B2F4-4AC2-8E47-62442B4C3634}"/>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8795286" y="4369943"/>
            <a:ext cx="5507974" cy="523220"/>
          </a:xfrm>
          <a:prstGeom prst="rect">
            <a:avLst/>
          </a:prstGeom>
          <a:noFill/>
        </p:spPr>
        <p:txBody>
          <a:bodyPr wrap="square" rtlCol="0">
            <a:spAutoFit/>
          </a:bodyPr>
          <a:lstStyle/>
          <a:p>
            <a:r>
              <a:rPr lang="fr-FR" sz="2800" dirty="0" err="1">
                <a:solidFill>
                  <a:schemeClr val="bg1"/>
                </a:solidFill>
                <a:latin typeface="Poppins Medium" panose="00000600000000000000" pitchFamily="2" charset="0"/>
                <a:cs typeface="Poppins Medium" panose="00000600000000000000" pitchFamily="2" charset="0"/>
              </a:rPr>
              <a:t>Features</a:t>
            </a:r>
            <a:r>
              <a:rPr lang="fr-FR" sz="2800" dirty="0">
                <a:solidFill>
                  <a:schemeClr val="bg1"/>
                </a:solidFill>
                <a:latin typeface="Poppins Medium" panose="00000600000000000000" pitchFamily="2" charset="0"/>
                <a:cs typeface="Poppins Medium" panose="00000600000000000000" pitchFamily="2" charset="0"/>
              </a:rPr>
              <a:t> Engineering</a:t>
            </a: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6">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7"/>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7"/>
              <a:stretch>
                <a:fillRect/>
              </a:stretch>
            </p:blipFill>
            <p:spPr>
              <a:xfrm>
                <a:off x="11556632" y="5795477"/>
                <a:ext cx="570056" cy="540085"/>
              </a:xfrm>
              <a:prstGeom prst="rect">
                <a:avLst/>
              </a:prstGeom>
            </p:spPr>
          </p:pic>
        </mc:Fallback>
      </mc:AlternateContent>
      <p:sp>
        <p:nvSpPr>
          <p:cNvPr id="13" name="Rectangle: Rounded Corners 12">
            <a:extLst>
              <a:ext uri="{FF2B5EF4-FFF2-40B4-BE49-F238E27FC236}">
                <a16:creationId xmlns:a16="http://schemas.microsoft.com/office/drawing/2014/main" id="{97A39999-D2A6-49C3-B30A-2BBA5E994D9F}"/>
              </a:ext>
            </a:extLst>
          </p:cNvPr>
          <p:cNvSpPr/>
          <p:nvPr/>
        </p:nvSpPr>
        <p:spPr>
          <a:xfrm>
            <a:off x="1978149" y="3124147"/>
            <a:ext cx="2807211" cy="1950562"/>
          </a:xfrm>
          <a:prstGeom prst="roundRect">
            <a:avLst/>
          </a:prstGeom>
          <a:solidFill>
            <a:srgbClr val="A03733">
              <a:alpha val="8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endParaRPr lang="fr-FR" dirty="0"/>
          </a:p>
          <a:p>
            <a:r>
              <a:rPr lang="fr-FR" sz="1400" dirty="0">
                <a:latin typeface="Poppins Medium" panose="00000600000000000000" pitchFamily="2" charset="0"/>
                <a:cs typeface="Poppins Medium" panose="00000600000000000000" pitchFamily="2" charset="0"/>
              </a:rPr>
              <a:t>M</a:t>
            </a:r>
            <a:r>
              <a:rPr lang="fr-FR" sz="1400" dirty="0"/>
              <a:t> :</a:t>
            </a:r>
            <a:r>
              <a:rPr lang="fr-FR" sz="1400" dirty="0" err="1">
                <a:latin typeface="Poppins" panose="00000500000000000000" pitchFamily="2" charset="0"/>
                <a:cs typeface="Poppins" panose="00000500000000000000" pitchFamily="2" charset="0"/>
              </a:rPr>
              <a:t>MultiTasking</a:t>
            </a:r>
            <a:endParaRPr lang="fr-FR" sz="1400" dirty="0">
              <a:latin typeface="Poppins" panose="00000500000000000000" pitchFamily="2" charset="0"/>
              <a:cs typeface="Poppins" panose="00000500000000000000" pitchFamily="2" charset="0"/>
            </a:endParaRPr>
          </a:p>
          <a:p>
            <a:r>
              <a:rPr lang="fr-FR" sz="1400" dirty="0">
                <a:latin typeface="Poppins Medium" panose="00000600000000000000" pitchFamily="2" charset="0"/>
                <a:cs typeface="Poppins Medium" panose="00000600000000000000" pitchFamily="2" charset="0"/>
              </a:rPr>
              <a:t>G</a:t>
            </a:r>
            <a:r>
              <a:rPr lang="fr-FR" sz="1400" dirty="0"/>
              <a:t> : </a:t>
            </a:r>
            <a:r>
              <a:rPr lang="fr-FR" sz="1400" dirty="0">
                <a:latin typeface="Poppins" panose="00000500000000000000" pitchFamily="2" charset="0"/>
                <a:cs typeface="Poppins" panose="00000500000000000000" pitchFamily="2" charset="0"/>
              </a:rPr>
              <a:t>Gaming</a:t>
            </a:r>
          </a:p>
          <a:p>
            <a:r>
              <a:rPr lang="fr-FR" sz="1400" dirty="0">
                <a:latin typeface="Poppins Medium" panose="00000600000000000000" pitchFamily="2" charset="0"/>
                <a:cs typeface="Poppins Medium" panose="00000600000000000000" pitchFamily="2" charset="0"/>
              </a:rPr>
              <a:t>MD</a:t>
            </a:r>
            <a:r>
              <a:rPr lang="fr-FR" sz="1400" dirty="0"/>
              <a:t> : </a:t>
            </a:r>
            <a:r>
              <a:rPr lang="fr-FR" sz="1400" dirty="0">
                <a:latin typeface="Poppins" panose="00000500000000000000" pitchFamily="2" charset="0"/>
                <a:cs typeface="Poppins" panose="00000500000000000000" pitchFamily="2" charset="0"/>
              </a:rPr>
              <a:t>Mobile </a:t>
            </a:r>
            <a:r>
              <a:rPr lang="fr-FR" sz="1400" dirty="0" err="1">
                <a:latin typeface="Poppins" panose="00000500000000000000" pitchFamily="2" charset="0"/>
                <a:cs typeface="Poppins" panose="00000500000000000000" pitchFamily="2" charset="0"/>
              </a:rPr>
              <a:t>Development</a:t>
            </a:r>
            <a:endParaRPr lang="fr-FR" sz="1400" dirty="0">
              <a:latin typeface="Poppins" panose="00000500000000000000" pitchFamily="2" charset="0"/>
              <a:cs typeface="Poppins" panose="00000500000000000000" pitchFamily="2" charset="0"/>
            </a:endParaRPr>
          </a:p>
          <a:p>
            <a:r>
              <a:rPr lang="fr-FR" sz="1400" dirty="0">
                <a:latin typeface="Poppins Medium" panose="00000600000000000000" pitchFamily="2" charset="0"/>
                <a:cs typeface="Poppins Medium" panose="00000600000000000000" pitchFamily="2" charset="0"/>
              </a:rPr>
              <a:t>W</a:t>
            </a:r>
            <a:r>
              <a:rPr lang="fr-FR" sz="1400" dirty="0"/>
              <a:t> : </a:t>
            </a:r>
            <a:r>
              <a:rPr lang="fr-FR" sz="1400" dirty="0">
                <a:latin typeface="Poppins" panose="00000500000000000000" pitchFamily="2" charset="0"/>
                <a:cs typeface="Poppins" panose="00000500000000000000" pitchFamily="2" charset="0"/>
              </a:rPr>
              <a:t>Web </a:t>
            </a:r>
            <a:r>
              <a:rPr lang="fr-FR" sz="1400" dirty="0" err="1">
                <a:latin typeface="Poppins" panose="00000500000000000000" pitchFamily="2" charset="0"/>
                <a:cs typeface="Poppins" panose="00000500000000000000" pitchFamily="2" charset="0"/>
              </a:rPr>
              <a:t>Development</a:t>
            </a:r>
            <a:endParaRPr lang="fr-FR" sz="1400" dirty="0">
              <a:latin typeface="Poppins" panose="00000500000000000000" pitchFamily="2" charset="0"/>
              <a:cs typeface="Poppins" panose="00000500000000000000" pitchFamily="2" charset="0"/>
            </a:endParaRPr>
          </a:p>
          <a:p>
            <a:r>
              <a:rPr lang="fr-FR" sz="1400" dirty="0">
                <a:latin typeface="Poppins Medium" panose="00000600000000000000" pitchFamily="2" charset="0"/>
                <a:cs typeface="Poppins Medium" panose="00000600000000000000" pitchFamily="2" charset="0"/>
              </a:rPr>
              <a:t>AI</a:t>
            </a:r>
            <a:r>
              <a:rPr lang="fr-FR" sz="1400" dirty="0"/>
              <a:t> : </a:t>
            </a:r>
            <a:r>
              <a:rPr lang="fr-FR" sz="1400" dirty="0" err="1">
                <a:latin typeface="Poppins" panose="00000500000000000000" pitchFamily="2" charset="0"/>
                <a:cs typeface="Poppins" panose="00000500000000000000" pitchFamily="2" charset="0"/>
              </a:rPr>
              <a:t>Artificial</a:t>
            </a:r>
            <a:r>
              <a:rPr lang="fr-FR" sz="1400" dirty="0">
                <a:latin typeface="Poppins" panose="00000500000000000000" pitchFamily="2" charset="0"/>
                <a:cs typeface="Poppins" panose="00000500000000000000" pitchFamily="2" charset="0"/>
              </a:rPr>
              <a:t> Intelligence</a:t>
            </a:r>
          </a:p>
          <a:p>
            <a:r>
              <a:rPr lang="fr-FR" sz="1400" dirty="0">
                <a:latin typeface="Poppins Medium" panose="00000600000000000000" pitchFamily="2" charset="0"/>
                <a:cs typeface="Poppins Medium" panose="00000600000000000000" pitchFamily="2" charset="0"/>
              </a:rPr>
              <a:t>S</a:t>
            </a:r>
            <a:r>
              <a:rPr lang="fr-FR" sz="1400" dirty="0"/>
              <a:t>: </a:t>
            </a:r>
            <a:r>
              <a:rPr lang="fr-FR" sz="1400" dirty="0" err="1">
                <a:latin typeface="Poppins" panose="00000500000000000000" pitchFamily="2" charset="0"/>
                <a:cs typeface="Poppins" panose="00000500000000000000" pitchFamily="2" charset="0"/>
              </a:rPr>
              <a:t>School</a:t>
            </a:r>
            <a:endParaRPr lang="fr-FR" sz="1400" dirty="0">
              <a:latin typeface="Poppins" panose="00000500000000000000" pitchFamily="2" charset="0"/>
              <a:cs typeface="Poppins" panose="00000500000000000000" pitchFamily="2" charset="0"/>
            </a:endParaRPr>
          </a:p>
          <a:p>
            <a:r>
              <a:rPr lang="fr-FR" sz="1400" dirty="0">
                <a:latin typeface="Poppins Medium" panose="00000600000000000000" pitchFamily="2" charset="0"/>
                <a:cs typeface="Poppins Medium" panose="00000600000000000000" pitchFamily="2" charset="0"/>
              </a:rPr>
              <a:t>O</a:t>
            </a:r>
            <a:r>
              <a:rPr lang="fr-FR" sz="1400" dirty="0"/>
              <a:t> : </a:t>
            </a:r>
            <a:r>
              <a:rPr lang="fr-FR" sz="1400" dirty="0">
                <a:latin typeface="Poppins" panose="00000500000000000000" pitchFamily="2" charset="0"/>
                <a:cs typeface="Poppins" panose="00000500000000000000" pitchFamily="2" charset="0"/>
              </a:rPr>
              <a:t>Office</a:t>
            </a:r>
          </a:p>
          <a:p>
            <a:pPr algn="ctr"/>
            <a:endParaRPr lang="fr-FR" dirty="0"/>
          </a:p>
          <a:p>
            <a:pPr algn="ctr"/>
            <a:endParaRPr lang="fr-FR" dirty="0"/>
          </a:p>
        </p:txBody>
      </p:sp>
      <p:sp>
        <p:nvSpPr>
          <p:cNvPr id="15" name="Oval 14">
            <a:extLst>
              <a:ext uri="{FF2B5EF4-FFF2-40B4-BE49-F238E27FC236}">
                <a16:creationId xmlns:a16="http://schemas.microsoft.com/office/drawing/2014/main" id="{1C1645FA-7992-4864-AA91-FB854A3BD41A}"/>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22</a:t>
            </a:r>
          </a:p>
        </p:txBody>
      </p:sp>
    </p:spTree>
    <p:extLst>
      <p:ext uri="{BB962C8B-B14F-4D97-AF65-F5344CB8AC3E}">
        <p14:creationId xmlns:p14="http://schemas.microsoft.com/office/powerpoint/2010/main" val="1284225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498F91E-B423-45FB-A8F9-3746C5C25777}"/>
              </a:ext>
            </a:extLst>
          </p:cNvPr>
          <p:cNvSpPr txBox="1"/>
          <p:nvPr/>
        </p:nvSpPr>
        <p:spPr>
          <a:xfrm>
            <a:off x="1296806" y="138923"/>
            <a:ext cx="3099059" cy="830997"/>
          </a:xfrm>
          <a:prstGeom prst="rect">
            <a:avLst/>
          </a:prstGeom>
          <a:noFill/>
        </p:spPr>
        <p:txBody>
          <a:bodyPr wrap="square" rtlCol="0">
            <a:spAutoFit/>
          </a:bodyPr>
          <a:lstStyle/>
          <a:p>
            <a:r>
              <a:rPr lang="fr-FR" sz="4800" dirty="0">
                <a:latin typeface="Poppins Black" panose="00000A00000000000000" pitchFamily="2" charset="0"/>
                <a:cs typeface="Poppins Black" panose="00000A00000000000000" pitchFamily="2" charset="0"/>
              </a:rPr>
              <a:t>Plan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625637125"/>
                  </p:ext>
                </p:extLst>
              </p:nvPr>
            </p:nvGraphicFramePr>
            <p:xfrm>
              <a:off x="10138674" y="473691"/>
              <a:ext cx="922791" cy="921392"/>
            </p:xfrm>
            <a:graphic>
              <a:graphicData uri="http://schemas.microsoft.com/office/drawing/2017/model3d">
                <am3d:model3d r:embed="rId3">
                  <am3d:spPr>
                    <a:xfrm>
                      <a:off x="0" y="0"/>
                      <a:ext cx="922791" cy="921392"/>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6656" ay="-1838915" az="-69686"/>
                    <am3d:postTrans dx="0" dy="0" dz="0"/>
                  </am3d:trans>
                  <am3d:raster rName="Office3DRenderer" rVer="16.0.8326">
                    <am3d:blip r:embed="rId4"/>
                  </am3d:raster>
                  <am3d:objViewport viewportSz="16077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4"/>
              <a:stretch>
                <a:fillRect/>
              </a:stretch>
            </p:blipFill>
            <p:spPr>
              <a:xfrm>
                <a:off x="10138674" y="473691"/>
                <a:ext cx="922791" cy="921392"/>
              </a:xfrm>
              <a:prstGeom prst="rect">
                <a:avLst/>
              </a:prstGeom>
            </p:spPr>
          </p:pic>
        </mc:Fallback>
      </mc:AlternateContent>
      <p:sp>
        <p:nvSpPr>
          <p:cNvPr id="4" name="Rectangle 3">
            <a:extLst>
              <a:ext uri="{FF2B5EF4-FFF2-40B4-BE49-F238E27FC236}">
                <a16:creationId xmlns:a16="http://schemas.microsoft.com/office/drawing/2014/main" id="{F5F708AC-4C35-4DEB-B2FA-FD1CB718799D}"/>
              </a:ext>
            </a:extLst>
          </p:cNvPr>
          <p:cNvSpPr/>
          <p:nvPr/>
        </p:nvSpPr>
        <p:spPr>
          <a:xfrm>
            <a:off x="914841" y="1184955"/>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p:sp>
        <p:nvSpPr>
          <p:cNvPr id="16" name="Rectangle 15">
            <a:extLst>
              <a:ext uri="{FF2B5EF4-FFF2-40B4-BE49-F238E27FC236}">
                <a16:creationId xmlns:a16="http://schemas.microsoft.com/office/drawing/2014/main" id="{0CDF0037-5F6B-4E14-B7EF-65E52332EC5A}"/>
              </a:ext>
            </a:extLst>
          </p:cNvPr>
          <p:cNvSpPr/>
          <p:nvPr/>
        </p:nvSpPr>
        <p:spPr>
          <a:xfrm>
            <a:off x="914841" y="2321081"/>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7" name="Rectangle 16">
            <a:extLst>
              <a:ext uri="{FF2B5EF4-FFF2-40B4-BE49-F238E27FC236}">
                <a16:creationId xmlns:a16="http://schemas.microsoft.com/office/drawing/2014/main" id="{82657032-AA43-4BD9-9221-E4EBD2A4239E}"/>
              </a:ext>
            </a:extLst>
          </p:cNvPr>
          <p:cNvSpPr/>
          <p:nvPr/>
        </p:nvSpPr>
        <p:spPr>
          <a:xfrm>
            <a:off x="914841" y="3477836"/>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8" name="Rectangle 17">
            <a:extLst>
              <a:ext uri="{FF2B5EF4-FFF2-40B4-BE49-F238E27FC236}">
                <a16:creationId xmlns:a16="http://schemas.microsoft.com/office/drawing/2014/main" id="{FA28ACA4-79C4-4A86-B75A-A55A05BFA7DB}"/>
              </a:ext>
            </a:extLst>
          </p:cNvPr>
          <p:cNvSpPr/>
          <p:nvPr/>
        </p:nvSpPr>
        <p:spPr>
          <a:xfrm>
            <a:off x="914841" y="4544512"/>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19" name="Rectangle 18">
            <a:extLst>
              <a:ext uri="{FF2B5EF4-FFF2-40B4-BE49-F238E27FC236}">
                <a16:creationId xmlns:a16="http://schemas.microsoft.com/office/drawing/2014/main" id="{A7B59E9E-E239-4927-A6B1-13453F6DB9D4}"/>
              </a:ext>
            </a:extLst>
          </p:cNvPr>
          <p:cNvSpPr/>
          <p:nvPr/>
        </p:nvSpPr>
        <p:spPr>
          <a:xfrm>
            <a:off x="914841" y="5673045"/>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mc:AlternateContent xmlns:mc="http://schemas.openxmlformats.org/markup-compatibility/2006">
        <mc:Choice xmlns:am3d="http://schemas.microsoft.com/office/drawing/2017/model3d" Requires="am3d">
          <p:graphicFrame>
            <p:nvGraphicFramePr>
              <p:cNvPr id="28" name="3D Model 27">
                <a:extLst>
                  <a:ext uri="{FF2B5EF4-FFF2-40B4-BE49-F238E27FC236}">
                    <a16:creationId xmlns:a16="http://schemas.microsoft.com/office/drawing/2014/main" id="{AB005EC0-1FC8-4E79-B656-94E483ADCD5F}"/>
                  </a:ext>
                </a:extLst>
              </p:cNvPr>
              <p:cNvGraphicFramePr>
                <a:graphicFrameLocks noChangeAspect="1"/>
              </p:cNvGraphicFramePr>
              <p:nvPr>
                <p:extLst>
                  <p:ext uri="{D42A27DB-BD31-4B8C-83A1-F6EECF244321}">
                    <p14:modId xmlns:p14="http://schemas.microsoft.com/office/powerpoint/2010/main" val="501946430"/>
                  </p:ext>
                </p:extLst>
              </p:nvPr>
            </p:nvGraphicFramePr>
            <p:xfrm>
              <a:off x="5594972" y="1184955"/>
              <a:ext cx="5137139" cy="4908822"/>
            </p:xfrm>
            <a:graphic>
              <a:graphicData uri="http://schemas.microsoft.com/office/drawing/2017/model3d">
                <am3d:model3d r:embed="rId5">
                  <am3d:spPr>
                    <a:xfrm>
                      <a:off x="0" y="0"/>
                      <a:ext cx="5137139" cy="4908822"/>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353080" ay="-32319" az="-13422"/>
                    <am3d:postTrans dx="0" dy="0" dz="0"/>
                  </am3d:trans>
                  <am3d:raster rName="Office3DRenderer" rVer="16.0.8326">
                    <am3d:blip r:embed="rId6"/>
                  </am3d:raster>
                  <am3d:objViewport viewportSz="72110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a:extLst>
                  <a:ext uri="{FF2B5EF4-FFF2-40B4-BE49-F238E27FC236}">
                    <a16:creationId xmlns:a16="http://schemas.microsoft.com/office/drawing/2014/main" id="{AB005EC0-1FC8-4E79-B656-94E483ADCD5F}"/>
                  </a:ext>
                </a:extLst>
              </p:cNvPr>
              <p:cNvPicPr>
                <a:picLocks noGrp="1" noRot="1" noChangeAspect="1" noMove="1" noResize="1" noEditPoints="1" noAdjustHandles="1" noChangeArrowheads="1" noChangeShapeType="1" noCrop="1"/>
              </p:cNvPicPr>
              <p:nvPr/>
            </p:nvPicPr>
            <p:blipFill>
              <a:blip r:embed="rId6"/>
              <a:stretch>
                <a:fillRect/>
              </a:stretch>
            </p:blipFill>
            <p:spPr>
              <a:xfrm>
                <a:off x="5594972" y="1184955"/>
                <a:ext cx="5137139" cy="4908822"/>
              </a:xfrm>
              <a:prstGeom prst="rect">
                <a:avLst/>
              </a:prstGeom>
            </p:spPr>
          </p:pic>
        </mc:Fallback>
      </mc:AlternateContent>
      <p:sp>
        <p:nvSpPr>
          <p:cNvPr id="14" name="Oval 13">
            <a:extLst>
              <a:ext uri="{FF2B5EF4-FFF2-40B4-BE49-F238E27FC236}">
                <a16:creationId xmlns:a16="http://schemas.microsoft.com/office/drawing/2014/main" id="{2D081BE6-145A-454E-B127-D9EFE62D4774}"/>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a:t>
            </a:r>
          </a:p>
        </p:txBody>
      </p:sp>
    </p:spTree>
    <p:extLst>
      <p:ext uri="{BB962C8B-B14F-4D97-AF65-F5344CB8AC3E}">
        <p14:creationId xmlns:p14="http://schemas.microsoft.com/office/powerpoint/2010/main" val="2808415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8795286" y="4369943"/>
            <a:ext cx="5507974" cy="523220"/>
          </a:xfrm>
          <a:prstGeom prst="rect">
            <a:avLst/>
          </a:prstGeom>
          <a:noFill/>
        </p:spPr>
        <p:txBody>
          <a:bodyPr wrap="square" rtlCol="0">
            <a:spAutoFit/>
          </a:bodyPr>
          <a:lstStyle/>
          <a:p>
            <a:r>
              <a:rPr lang="fr-FR" sz="2800" dirty="0" err="1">
                <a:solidFill>
                  <a:schemeClr val="bg1"/>
                </a:solidFill>
                <a:latin typeface="Poppins Medium" panose="00000600000000000000" pitchFamily="2" charset="0"/>
                <a:cs typeface="Poppins Medium" panose="00000600000000000000" pitchFamily="2" charset="0"/>
              </a:rPr>
              <a:t>Features</a:t>
            </a:r>
            <a:r>
              <a:rPr lang="fr-FR" sz="2800" dirty="0">
                <a:solidFill>
                  <a:schemeClr val="bg1"/>
                </a:solidFill>
                <a:latin typeface="Poppins Medium" panose="00000600000000000000" pitchFamily="2" charset="0"/>
                <a:cs typeface="Poppins Medium" panose="00000600000000000000" pitchFamily="2" charset="0"/>
              </a:rPr>
              <a:t> Engineering</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1178560" y="-286535"/>
              <a:ext cx="14244320" cy="10722489"/>
            </p:xfrm>
            <a:graphic>
              <a:graphicData uri="http://schemas.microsoft.com/office/drawing/2017/model3d">
                <am3d:model3d r:embed="rId3">
                  <am3d:spPr>
                    <a:xfrm>
                      <a:off x="0" y="0"/>
                      <a:ext cx="14244320" cy="1072248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1178560" y="-286535"/>
                <a:ext cx="14244320" cy="1072248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pic>
        <p:nvPicPr>
          <p:cNvPr id="5" name="Picture 4">
            <a:extLst>
              <a:ext uri="{FF2B5EF4-FFF2-40B4-BE49-F238E27FC236}">
                <a16:creationId xmlns:a16="http://schemas.microsoft.com/office/drawing/2014/main" id="{E0790005-A1BE-4BA6-8287-CC90201DC65F}"/>
              </a:ext>
            </a:extLst>
          </p:cNvPr>
          <p:cNvPicPr>
            <a:picLocks noChangeAspect="1"/>
          </p:cNvPicPr>
          <p:nvPr/>
        </p:nvPicPr>
        <p:blipFill rotWithShape="1">
          <a:blip r:embed="rId7">
            <a:extLst>
              <a:ext uri="{28A0092B-C50C-407E-A947-70E740481C1C}">
                <a14:useLocalDpi xmlns:a14="http://schemas.microsoft.com/office/drawing/2010/main" val="0"/>
              </a:ext>
            </a:extLst>
          </a:blip>
          <a:srcRect b="7284"/>
          <a:stretch/>
        </p:blipFill>
        <p:spPr>
          <a:xfrm>
            <a:off x="1834823" y="1738716"/>
            <a:ext cx="8112049" cy="4502064"/>
          </a:xfrm>
          <a:prstGeom prst="rect">
            <a:avLst/>
          </a:prstGeom>
        </p:spPr>
      </p:pic>
      <p:sp>
        <p:nvSpPr>
          <p:cNvPr id="13" name="Oval 12">
            <a:extLst>
              <a:ext uri="{FF2B5EF4-FFF2-40B4-BE49-F238E27FC236}">
                <a16:creationId xmlns:a16="http://schemas.microsoft.com/office/drawing/2014/main" id="{FF5E0BD9-6166-4809-9D32-3E6AEA4DCDFE}"/>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23</a:t>
            </a:r>
          </a:p>
        </p:txBody>
      </p:sp>
    </p:spTree>
    <p:extLst>
      <p:ext uri="{BB962C8B-B14F-4D97-AF65-F5344CB8AC3E}">
        <p14:creationId xmlns:p14="http://schemas.microsoft.com/office/powerpoint/2010/main" val="265571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2"/>
            <a:ext cx="930632" cy="4408348"/>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8795286" y="4369943"/>
            <a:ext cx="5507974" cy="523220"/>
          </a:xfrm>
          <a:prstGeom prst="rect">
            <a:avLst/>
          </a:prstGeom>
          <a:noFill/>
        </p:spPr>
        <p:txBody>
          <a:bodyPr wrap="square" rtlCol="0">
            <a:spAutoFit/>
          </a:bodyPr>
          <a:lstStyle/>
          <a:p>
            <a:r>
              <a:rPr lang="fr-FR" sz="2800" dirty="0" err="1">
                <a:solidFill>
                  <a:schemeClr val="bg1"/>
                </a:solidFill>
                <a:latin typeface="Poppins Medium" panose="00000600000000000000" pitchFamily="2" charset="0"/>
                <a:cs typeface="Poppins Medium" panose="00000600000000000000" pitchFamily="2" charset="0"/>
              </a:rPr>
              <a:t>Features</a:t>
            </a:r>
            <a:r>
              <a:rPr lang="fr-FR" sz="2800" dirty="0">
                <a:solidFill>
                  <a:schemeClr val="bg1"/>
                </a:solidFill>
                <a:latin typeface="Poppins Medium" panose="00000600000000000000" pitchFamily="2" charset="0"/>
                <a:cs typeface="Poppins Medium" panose="00000600000000000000" pitchFamily="2" charset="0"/>
              </a:rPr>
              <a:t> Engineering</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1178560" y="-286535"/>
              <a:ext cx="14244320" cy="10722489"/>
            </p:xfrm>
            <a:graphic>
              <a:graphicData uri="http://schemas.microsoft.com/office/drawing/2017/model3d">
                <am3d:model3d r:embed="rId3">
                  <am3d:spPr>
                    <a:xfrm>
                      <a:off x="0" y="0"/>
                      <a:ext cx="14244320" cy="1072248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1178560" y="-286535"/>
                <a:ext cx="14244320" cy="1072248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pic>
        <p:nvPicPr>
          <p:cNvPr id="5" name="Picture 4">
            <a:extLst>
              <a:ext uri="{FF2B5EF4-FFF2-40B4-BE49-F238E27FC236}">
                <a16:creationId xmlns:a16="http://schemas.microsoft.com/office/drawing/2014/main" id="{E0790005-A1BE-4BA6-8287-CC90201DC65F}"/>
              </a:ext>
            </a:extLst>
          </p:cNvPr>
          <p:cNvPicPr>
            <a:picLocks noChangeAspect="1"/>
          </p:cNvPicPr>
          <p:nvPr/>
        </p:nvPicPr>
        <p:blipFill rotWithShape="1">
          <a:blip r:embed="rId7">
            <a:extLst>
              <a:ext uri="{28A0092B-C50C-407E-A947-70E740481C1C}">
                <a14:useLocalDpi xmlns:a14="http://schemas.microsoft.com/office/drawing/2010/main" val="0"/>
              </a:ext>
            </a:extLst>
          </a:blip>
          <a:srcRect b="7284"/>
          <a:stretch/>
        </p:blipFill>
        <p:spPr>
          <a:xfrm>
            <a:off x="1834823" y="1738716"/>
            <a:ext cx="8112049" cy="4502064"/>
          </a:xfrm>
          <a:prstGeom prst="rect">
            <a:avLst/>
          </a:prstGeom>
        </p:spPr>
      </p:pic>
      <p:cxnSp>
        <p:nvCxnSpPr>
          <p:cNvPr id="3" name="Straight Connector 2">
            <a:extLst>
              <a:ext uri="{FF2B5EF4-FFF2-40B4-BE49-F238E27FC236}">
                <a16:creationId xmlns:a16="http://schemas.microsoft.com/office/drawing/2014/main" id="{68C6F612-912D-4A7D-AECA-7234C5B33A9A}"/>
              </a:ext>
            </a:extLst>
          </p:cNvPr>
          <p:cNvCxnSpPr/>
          <p:nvPr/>
        </p:nvCxnSpPr>
        <p:spPr>
          <a:xfrm>
            <a:off x="2540000" y="2479040"/>
            <a:ext cx="620776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FC429A-2073-4AAF-9721-0510C8171454}"/>
              </a:ext>
            </a:extLst>
          </p:cNvPr>
          <p:cNvCxnSpPr/>
          <p:nvPr/>
        </p:nvCxnSpPr>
        <p:spPr>
          <a:xfrm>
            <a:off x="2438400" y="3952240"/>
            <a:ext cx="620776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52485B2-D6AD-4105-89AE-23F1981E0175}"/>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24</a:t>
            </a:r>
          </a:p>
        </p:txBody>
      </p:sp>
    </p:spTree>
    <p:extLst>
      <p:ext uri="{BB962C8B-B14F-4D97-AF65-F5344CB8AC3E}">
        <p14:creationId xmlns:p14="http://schemas.microsoft.com/office/powerpoint/2010/main" val="418641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9E6364E-3D36-42A1-A0C0-2EAA616BDB81}"/>
              </a:ext>
            </a:extLst>
          </p:cNvPr>
          <p:cNvSpPr/>
          <p:nvPr/>
        </p:nvSpPr>
        <p:spPr>
          <a:xfrm>
            <a:off x="1188455" y="1513515"/>
            <a:ext cx="4427815" cy="608977"/>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Poppins" panose="00000500000000000000" pitchFamily="2" charset="0"/>
                <a:cs typeface="Poppins" panose="00000500000000000000" pitchFamily="2" charset="0"/>
              </a:rPr>
              <a:t>Multi-Output Classification Workflow </a:t>
            </a:r>
          </a:p>
          <a:p>
            <a:pPr algn="ctr"/>
            <a:r>
              <a:rPr lang="en-US" sz="1400" dirty="0">
                <a:solidFill>
                  <a:schemeClr val="bg1"/>
                </a:solidFill>
                <a:latin typeface="Poppins" panose="00000500000000000000" pitchFamily="2" charset="0"/>
                <a:cs typeface="Poppins" panose="00000500000000000000" pitchFamily="2" charset="0"/>
              </a:rPr>
              <a:t>with Supervised Learning</a:t>
            </a:r>
            <a:endParaRPr lang="fr-FR" sz="1400" dirty="0">
              <a:solidFill>
                <a:schemeClr val="bg1"/>
              </a:solidFill>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6574320" y="1009862"/>
              <a:ext cx="6216178" cy="5856767"/>
            </p:xfrm>
            <a:graphic>
              <a:graphicData uri="http://schemas.microsoft.com/office/drawing/2017/model3d">
                <am3d:model3d r:embed="rId3">
                  <am3d:spPr>
                    <a:xfrm>
                      <a:off x="0" y="0"/>
                      <a:ext cx="6216178" cy="5856767"/>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910386" ay="-3033106" az="-1537117"/>
                    <am3d:postTrans dx="0" dy="0" dz="0"/>
                  </am3d:trans>
                  <am3d:raster rName="Office3DRenderer" rVer="16.0.8326">
                    <am3d:blip r:embed="rId4"/>
                  </am3d:raster>
                  <am3d:objViewport viewportSz="69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6574320" y="1009862"/>
                <a:ext cx="6216178" cy="5856767"/>
              </a:xfrm>
              <a:prstGeom prst="rect">
                <a:avLst/>
              </a:prstGeom>
            </p:spPr>
          </p:pic>
        </mc:Fallback>
      </mc:AlternateContent>
      <p:sp>
        <p:nvSpPr>
          <p:cNvPr id="13" name="TextBox 12">
            <a:extLst>
              <a:ext uri="{FF2B5EF4-FFF2-40B4-BE49-F238E27FC236}">
                <a16:creationId xmlns:a16="http://schemas.microsoft.com/office/drawing/2014/main" id="{149187F0-255C-42C6-AA98-D5CFB1988433}"/>
              </a:ext>
            </a:extLst>
          </p:cNvPr>
          <p:cNvSpPr txBox="1"/>
          <p:nvPr/>
        </p:nvSpPr>
        <p:spPr>
          <a:xfrm rot="1048105">
            <a:off x="9692592" y="3395192"/>
            <a:ext cx="2960712" cy="584775"/>
          </a:xfrm>
          <a:prstGeom prst="rect">
            <a:avLst/>
          </a:prstGeom>
          <a:noFill/>
        </p:spPr>
        <p:txBody>
          <a:bodyPr wrap="square" rtlCol="0">
            <a:spAutoFit/>
          </a:bodyPr>
          <a:lstStyle/>
          <a:p>
            <a:r>
              <a:rPr lang="fr-FR" sz="3200" dirty="0" err="1">
                <a:solidFill>
                  <a:schemeClr val="bg1"/>
                </a:solidFill>
              </a:rPr>
              <a:t>Methodology</a:t>
            </a:r>
            <a:endParaRPr lang="fr-FR" sz="3200" dirty="0">
              <a:solidFill>
                <a:schemeClr val="bg1"/>
              </a:solidFill>
            </a:endParaRPr>
          </a:p>
        </p:txBody>
      </p:sp>
      <p:sp>
        <p:nvSpPr>
          <p:cNvPr id="3" name="Oval 2">
            <a:extLst>
              <a:ext uri="{FF2B5EF4-FFF2-40B4-BE49-F238E27FC236}">
                <a16:creationId xmlns:a16="http://schemas.microsoft.com/office/drawing/2014/main" id="{7D7D2428-5ABD-4055-AD19-15FDF7EA29EC}"/>
              </a:ext>
            </a:extLst>
          </p:cNvPr>
          <p:cNvSpPr/>
          <p:nvPr/>
        </p:nvSpPr>
        <p:spPr>
          <a:xfrm>
            <a:off x="360665" y="2740566"/>
            <a:ext cx="2407795" cy="828214"/>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panose="00000500000000000000" pitchFamily="2" charset="0"/>
                <a:cs typeface="Poppins" panose="00000500000000000000" pitchFamily="2" charset="0"/>
              </a:rPr>
              <a:t>Data </a:t>
            </a:r>
            <a:r>
              <a:rPr lang="fr-FR" dirty="0" err="1">
                <a:latin typeface="Poppins" panose="00000500000000000000" pitchFamily="2" charset="0"/>
                <a:cs typeface="Poppins" panose="00000500000000000000" pitchFamily="2" charset="0"/>
              </a:rPr>
              <a:t>Preparation</a:t>
            </a:r>
            <a:endParaRPr lang="fr-FR" dirty="0">
              <a:latin typeface="Poppins" panose="00000500000000000000" pitchFamily="2" charset="0"/>
              <a:cs typeface="Poppins" panose="00000500000000000000" pitchFamily="2" charset="0"/>
            </a:endParaRPr>
          </a:p>
        </p:txBody>
      </p:sp>
      <p:sp>
        <p:nvSpPr>
          <p:cNvPr id="12" name="Oval 11">
            <a:extLst>
              <a:ext uri="{FF2B5EF4-FFF2-40B4-BE49-F238E27FC236}">
                <a16:creationId xmlns:a16="http://schemas.microsoft.com/office/drawing/2014/main" id="{EAD129B5-F995-4D4A-B4DB-5232663184AD}"/>
              </a:ext>
            </a:extLst>
          </p:cNvPr>
          <p:cNvSpPr/>
          <p:nvPr/>
        </p:nvSpPr>
        <p:spPr>
          <a:xfrm>
            <a:off x="3932982" y="3437311"/>
            <a:ext cx="2520314" cy="905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Poppins" panose="00000500000000000000" pitchFamily="2" charset="0"/>
              <a:cs typeface="Poppins" panose="00000500000000000000" pitchFamily="2" charset="0"/>
            </a:endParaRPr>
          </a:p>
          <a:p>
            <a:pPr algn="ctr"/>
            <a:r>
              <a:rPr lang="fr-FR" dirty="0" err="1">
                <a:latin typeface="Poppins" panose="00000500000000000000" pitchFamily="2" charset="0"/>
                <a:cs typeface="Poppins" panose="00000500000000000000" pitchFamily="2" charset="0"/>
              </a:rPr>
              <a:t>Features</a:t>
            </a:r>
            <a:endParaRPr lang="fr-FR" dirty="0">
              <a:latin typeface="Poppins" panose="00000500000000000000" pitchFamily="2" charset="0"/>
              <a:cs typeface="Poppins" panose="00000500000000000000" pitchFamily="2" charset="0"/>
            </a:endParaRPr>
          </a:p>
          <a:p>
            <a:pPr algn="ctr"/>
            <a:r>
              <a:rPr lang="fr-FR" dirty="0">
                <a:latin typeface="Poppins" panose="00000500000000000000" pitchFamily="2" charset="0"/>
                <a:cs typeface="Poppins" panose="00000500000000000000" pitchFamily="2" charset="0"/>
              </a:rPr>
              <a:t>Engineering</a:t>
            </a:r>
          </a:p>
          <a:p>
            <a:pPr algn="ctr"/>
            <a:endParaRPr lang="fr-FR" dirty="0"/>
          </a:p>
        </p:txBody>
      </p:sp>
      <p:sp>
        <p:nvSpPr>
          <p:cNvPr id="14" name="Oval 13">
            <a:extLst>
              <a:ext uri="{FF2B5EF4-FFF2-40B4-BE49-F238E27FC236}">
                <a16:creationId xmlns:a16="http://schemas.microsoft.com/office/drawing/2014/main" id="{DFAAA2B2-4863-4074-BB3C-4981EFE9A352}"/>
              </a:ext>
            </a:extLst>
          </p:cNvPr>
          <p:cNvSpPr/>
          <p:nvPr/>
        </p:nvSpPr>
        <p:spPr>
          <a:xfrm>
            <a:off x="470260" y="5015069"/>
            <a:ext cx="2494064" cy="905620"/>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panose="00000500000000000000" pitchFamily="2" charset="0"/>
                <a:cs typeface="Poppins" panose="00000500000000000000" pitchFamily="2" charset="0"/>
              </a:rPr>
              <a:t>Supervised</a:t>
            </a:r>
            <a:endParaRPr lang="fr-FR" dirty="0">
              <a:latin typeface="Poppins" panose="00000500000000000000" pitchFamily="2" charset="0"/>
              <a:cs typeface="Poppins" panose="00000500000000000000" pitchFamily="2" charset="0"/>
            </a:endParaRPr>
          </a:p>
          <a:p>
            <a:pPr algn="ctr"/>
            <a:r>
              <a:rPr lang="fr-FR" dirty="0">
                <a:latin typeface="Poppins" panose="00000500000000000000" pitchFamily="2" charset="0"/>
                <a:cs typeface="Poppins" panose="00000500000000000000" pitchFamily="2" charset="0"/>
              </a:rPr>
              <a:t>Learning</a:t>
            </a:r>
          </a:p>
        </p:txBody>
      </p:sp>
      <p:sp>
        <p:nvSpPr>
          <p:cNvPr id="15" name="Oval 14">
            <a:extLst>
              <a:ext uri="{FF2B5EF4-FFF2-40B4-BE49-F238E27FC236}">
                <a16:creationId xmlns:a16="http://schemas.microsoft.com/office/drawing/2014/main" id="{B82BF363-354F-4D33-8049-8FE99C4CF070}"/>
              </a:ext>
            </a:extLst>
          </p:cNvPr>
          <p:cNvSpPr/>
          <p:nvPr/>
        </p:nvSpPr>
        <p:spPr>
          <a:xfrm>
            <a:off x="3959232" y="5805819"/>
            <a:ext cx="2494064" cy="90562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panose="00000500000000000000" pitchFamily="2" charset="0"/>
                <a:cs typeface="Poppins" panose="00000500000000000000" pitchFamily="2" charset="0"/>
              </a:rPr>
              <a:t>Multi-output</a:t>
            </a:r>
          </a:p>
          <a:p>
            <a:pPr algn="ctr"/>
            <a:r>
              <a:rPr lang="fr-FR" dirty="0">
                <a:latin typeface="Poppins" panose="00000500000000000000" pitchFamily="2" charset="0"/>
                <a:cs typeface="Poppins" panose="00000500000000000000" pitchFamily="2" charset="0"/>
              </a:rPr>
              <a:t>Classifier</a:t>
            </a:r>
          </a:p>
        </p:txBody>
      </p:sp>
      <p:cxnSp>
        <p:nvCxnSpPr>
          <p:cNvPr id="7" name="Straight Arrow Connector 6">
            <a:extLst>
              <a:ext uri="{FF2B5EF4-FFF2-40B4-BE49-F238E27FC236}">
                <a16:creationId xmlns:a16="http://schemas.microsoft.com/office/drawing/2014/main" id="{CCF46AE2-6F60-44B6-B2BA-B29673051AF6}"/>
              </a:ext>
            </a:extLst>
          </p:cNvPr>
          <p:cNvCxnSpPr>
            <a:stCxn id="3" idx="6"/>
            <a:endCxn id="12" idx="1"/>
          </p:cNvCxnSpPr>
          <p:nvPr/>
        </p:nvCxnSpPr>
        <p:spPr>
          <a:xfrm>
            <a:off x="2768460" y="3154673"/>
            <a:ext cx="1533613" cy="415263"/>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FED8FD-BC1C-4772-BBE1-54586BD63EE3}"/>
              </a:ext>
            </a:extLst>
          </p:cNvPr>
          <p:cNvCxnSpPr>
            <a:stCxn id="12" idx="3"/>
            <a:endCxn id="14" idx="6"/>
          </p:cNvCxnSpPr>
          <p:nvPr/>
        </p:nvCxnSpPr>
        <p:spPr>
          <a:xfrm flipH="1">
            <a:off x="2964324" y="4210306"/>
            <a:ext cx="1337749" cy="1257573"/>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494F7B-296D-4AD8-B469-6CF1E15228AB}"/>
              </a:ext>
            </a:extLst>
          </p:cNvPr>
          <p:cNvCxnSpPr>
            <a:stCxn id="14" idx="6"/>
            <a:endCxn id="15" idx="1"/>
          </p:cNvCxnSpPr>
          <p:nvPr/>
        </p:nvCxnSpPr>
        <p:spPr>
          <a:xfrm>
            <a:off x="2964324" y="5467879"/>
            <a:ext cx="1360155" cy="470565"/>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2448784083"/>
                  </p:ext>
                </p:extLst>
              </p:nvPr>
            </p:nvGraphicFramePr>
            <p:xfrm>
              <a:off x="2549284" y="5299484"/>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2549284" y="5299484"/>
                <a:ext cx="570056" cy="540085"/>
              </a:xfrm>
              <a:prstGeom prst="rect">
                <a:avLst/>
              </a:prstGeom>
            </p:spPr>
          </p:pic>
        </mc:Fallback>
      </mc:AlternateContent>
      <p:sp>
        <p:nvSpPr>
          <p:cNvPr id="20" name="Oval 19">
            <a:extLst>
              <a:ext uri="{FF2B5EF4-FFF2-40B4-BE49-F238E27FC236}">
                <a16:creationId xmlns:a16="http://schemas.microsoft.com/office/drawing/2014/main" id="{C57D05A2-92F1-4D43-BC95-D7D22DED71D7}"/>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25</a:t>
            </a:r>
          </a:p>
        </p:txBody>
      </p:sp>
    </p:spTree>
    <p:extLst>
      <p:ext uri="{BB962C8B-B14F-4D97-AF65-F5344CB8AC3E}">
        <p14:creationId xmlns:p14="http://schemas.microsoft.com/office/powerpoint/2010/main" val="2244658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9E6364E-3D36-42A1-A0C0-2EAA616BDB81}"/>
              </a:ext>
            </a:extLst>
          </p:cNvPr>
          <p:cNvSpPr/>
          <p:nvPr/>
        </p:nvSpPr>
        <p:spPr>
          <a:xfrm>
            <a:off x="1188455" y="1513515"/>
            <a:ext cx="4427815" cy="608977"/>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Poppins" panose="00000500000000000000" pitchFamily="2" charset="0"/>
                <a:cs typeface="Poppins" panose="00000500000000000000" pitchFamily="2" charset="0"/>
              </a:rPr>
              <a:t>Multi-Output Classification Workflow </a:t>
            </a:r>
          </a:p>
          <a:p>
            <a:pPr algn="ctr"/>
            <a:r>
              <a:rPr lang="en-US" sz="1400" dirty="0">
                <a:solidFill>
                  <a:schemeClr val="bg1"/>
                </a:solidFill>
                <a:latin typeface="Poppins" panose="00000500000000000000" pitchFamily="2" charset="0"/>
                <a:cs typeface="Poppins" panose="00000500000000000000" pitchFamily="2" charset="0"/>
              </a:rPr>
              <a:t>with Supervised Learning</a:t>
            </a:r>
            <a:endParaRPr lang="fr-FR" sz="1400" dirty="0">
              <a:solidFill>
                <a:schemeClr val="bg1"/>
              </a:solidFill>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6574320" y="1009862"/>
              <a:ext cx="6216178" cy="5856767"/>
            </p:xfrm>
            <a:graphic>
              <a:graphicData uri="http://schemas.microsoft.com/office/drawing/2017/model3d">
                <am3d:model3d r:embed="rId3">
                  <am3d:spPr>
                    <a:xfrm>
                      <a:off x="0" y="0"/>
                      <a:ext cx="6216178" cy="5856767"/>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910386" ay="-3033106" az="-1537117"/>
                    <am3d:postTrans dx="0" dy="0" dz="0"/>
                  </am3d:trans>
                  <am3d:raster rName="Office3DRenderer" rVer="16.0.8326">
                    <am3d:blip r:embed="rId4"/>
                  </am3d:raster>
                  <am3d:objViewport viewportSz="69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6574320" y="1009862"/>
                <a:ext cx="6216178" cy="5856767"/>
              </a:xfrm>
              <a:prstGeom prst="rect">
                <a:avLst/>
              </a:prstGeom>
            </p:spPr>
          </p:pic>
        </mc:Fallback>
      </mc:AlternateContent>
      <p:sp>
        <p:nvSpPr>
          <p:cNvPr id="13" name="TextBox 12">
            <a:extLst>
              <a:ext uri="{FF2B5EF4-FFF2-40B4-BE49-F238E27FC236}">
                <a16:creationId xmlns:a16="http://schemas.microsoft.com/office/drawing/2014/main" id="{149187F0-255C-42C6-AA98-D5CFB1988433}"/>
              </a:ext>
            </a:extLst>
          </p:cNvPr>
          <p:cNvSpPr txBox="1"/>
          <p:nvPr/>
        </p:nvSpPr>
        <p:spPr>
          <a:xfrm rot="1048105">
            <a:off x="9692592" y="3395192"/>
            <a:ext cx="2960712" cy="584775"/>
          </a:xfrm>
          <a:prstGeom prst="rect">
            <a:avLst/>
          </a:prstGeom>
          <a:noFill/>
        </p:spPr>
        <p:txBody>
          <a:bodyPr wrap="square" rtlCol="0">
            <a:spAutoFit/>
          </a:bodyPr>
          <a:lstStyle/>
          <a:p>
            <a:r>
              <a:rPr lang="fr-FR" sz="3200" dirty="0" err="1">
                <a:solidFill>
                  <a:schemeClr val="bg1"/>
                </a:solidFill>
              </a:rPr>
              <a:t>Methodology</a:t>
            </a:r>
            <a:endParaRPr lang="fr-FR" sz="3200" dirty="0">
              <a:solidFill>
                <a:schemeClr val="bg1"/>
              </a:solidFill>
            </a:endParaRPr>
          </a:p>
        </p:txBody>
      </p:sp>
      <p:sp>
        <p:nvSpPr>
          <p:cNvPr id="3" name="Oval 2">
            <a:extLst>
              <a:ext uri="{FF2B5EF4-FFF2-40B4-BE49-F238E27FC236}">
                <a16:creationId xmlns:a16="http://schemas.microsoft.com/office/drawing/2014/main" id="{7D7D2428-5ABD-4055-AD19-15FDF7EA29EC}"/>
              </a:ext>
            </a:extLst>
          </p:cNvPr>
          <p:cNvSpPr/>
          <p:nvPr/>
        </p:nvSpPr>
        <p:spPr>
          <a:xfrm>
            <a:off x="360665" y="2740566"/>
            <a:ext cx="2407795" cy="828214"/>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panose="00000500000000000000" pitchFamily="2" charset="0"/>
                <a:cs typeface="Poppins" panose="00000500000000000000" pitchFamily="2" charset="0"/>
              </a:rPr>
              <a:t>Data </a:t>
            </a:r>
            <a:r>
              <a:rPr lang="fr-FR" dirty="0" err="1">
                <a:latin typeface="Poppins" panose="00000500000000000000" pitchFamily="2" charset="0"/>
                <a:cs typeface="Poppins" panose="00000500000000000000" pitchFamily="2" charset="0"/>
              </a:rPr>
              <a:t>Preparation</a:t>
            </a:r>
            <a:endParaRPr lang="fr-FR" dirty="0">
              <a:latin typeface="Poppins" panose="00000500000000000000" pitchFamily="2" charset="0"/>
              <a:cs typeface="Poppins" panose="00000500000000000000" pitchFamily="2" charset="0"/>
            </a:endParaRPr>
          </a:p>
        </p:txBody>
      </p:sp>
      <p:sp>
        <p:nvSpPr>
          <p:cNvPr id="12" name="Oval 11">
            <a:extLst>
              <a:ext uri="{FF2B5EF4-FFF2-40B4-BE49-F238E27FC236}">
                <a16:creationId xmlns:a16="http://schemas.microsoft.com/office/drawing/2014/main" id="{EAD129B5-F995-4D4A-B4DB-5232663184AD}"/>
              </a:ext>
            </a:extLst>
          </p:cNvPr>
          <p:cNvSpPr/>
          <p:nvPr/>
        </p:nvSpPr>
        <p:spPr>
          <a:xfrm>
            <a:off x="3932982" y="3437311"/>
            <a:ext cx="2520314" cy="90562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Poppins" panose="00000500000000000000" pitchFamily="2" charset="0"/>
              <a:cs typeface="Poppins" panose="00000500000000000000" pitchFamily="2" charset="0"/>
            </a:endParaRPr>
          </a:p>
          <a:p>
            <a:pPr algn="ctr"/>
            <a:r>
              <a:rPr lang="fr-FR" dirty="0" err="1">
                <a:latin typeface="Poppins" panose="00000500000000000000" pitchFamily="2" charset="0"/>
                <a:cs typeface="Poppins" panose="00000500000000000000" pitchFamily="2" charset="0"/>
              </a:rPr>
              <a:t>Features</a:t>
            </a:r>
            <a:endParaRPr lang="fr-FR" dirty="0">
              <a:latin typeface="Poppins" panose="00000500000000000000" pitchFamily="2" charset="0"/>
              <a:cs typeface="Poppins" panose="00000500000000000000" pitchFamily="2" charset="0"/>
            </a:endParaRPr>
          </a:p>
          <a:p>
            <a:pPr algn="ctr"/>
            <a:r>
              <a:rPr lang="fr-FR" dirty="0">
                <a:latin typeface="Poppins" panose="00000500000000000000" pitchFamily="2" charset="0"/>
                <a:cs typeface="Poppins" panose="00000500000000000000" pitchFamily="2" charset="0"/>
              </a:rPr>
              <a:t>Engineering</a:t>
            </a:r>
          </a:p>
          <a:p>
            <a:pPr algn="ctr"/>
            <a:endParaRPr lang="fr-FR" dirty="0"/>
          </a:p>
        </p:txBody>
      </p:sp>
      <p:sp>
        <p:nvSpPr>
          <p:cNvPr id="14" name="Oval 13">
            <a:extLst>
              <a:ext uri="{FF2B5EF4-FFF2-40B4-BE49-F238E27FC236}">
                <a16:creationId xmlns:a16="http://schemas.microsoft.com/office/drawing/2014/main" id="{DFAAA2B2-4863-4074-BB3C-4981EFE9A352}"/>
              </a:ext>
            </a:extLst>
          </p:cNvPr>
          <p:cNvSpPr/>
          <p:nvPr/>
        </p:nvSpPr>
        <p:spPr>
          <a:xfrm>
            <a:off x="470260" y="5015069"/>
            <a:ext cx="2494064" cy="905620"/>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panose="00000500000000000000" pitchFamily="2" charset="0"/>
                <a:cs typeface="Poppins" panose="00000500000000000000" pitchFamily="2" charset="0"/>
              </a:rPr>
              <a:t>Supervised</a:t>
            </a:r>
            <a:endParaRPr lang="fr-FR" dirty="0">
              <a:latin typeface="Poppins" panose="00000500000000000000" pitchFamily="2" charset="0"/>
              <a:cs typeface="Poppins" panose="00000500000000000000" pitchFamily="2" charset="0"/>
            </a:endParaRPr>
          </a:p>
          <a:p>
            <a:pPr algn="ctr"/>
            <a:r>
              <a:rPr lang="fr-FR" dirty="0">
                <a:latin typeface="Poppins" panose="00000500000000000000" pitchFamily="2" charset="0"/>
                <a:cs typeface="Poppins" panose="00000500000000000000" pitchFamily="2" charset="0"/>
              </a:rPr>
              <a:t>Learning</a:t>
            </a:r>
          </a:p>
        </p:txBody>
      </p:sp>
      <p:sp>
        <p:nvSpPr>
          <p:cNvPr id="15" name="Oval 14">
            <a:extLst>
              <a:ext uri="{FF2B5EF4-FFF2-40B4-BE49-F238E27FC236}">
                <a16:creationId xmlns:a16="http://schemas.microsoft.com/office/drawing/2014/main" id="{B82BF363-354F-4D33-8049-8FE99C4CF070}"/>
              </a:ext>
            </a:extLst>
          </p:cNvPr>
          <p:cNvSpPr/>
          <p:nvPr/>
        </p:nvSpPr>
        <p:spPr>
          <a:xfrm>
            <a:off x="3959232" y="5805819"/>
            <a:ext cx="2494064" cy="905620"/>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panose="00000500000000000000" pitchFamily="2" charset="0"/>
                <a:cs typeface="Poppins" panose="00000500000000000000" pitchFamily="2" charset="0"/>
              </a:rPr>
              <a:t>Multi-output</a:t>
            </a:r>
          </a:p>
          <a:p>
            <a:pPr algn="ctr"/>
            <a:r>
              <a:rPr lang="fr-FR" dirty="0">
                <a:latin typeface="Poppins" panose="00000500000000000000" pitchFamily="2" charset="0"/>
                <a:cs typeface="Poppins" panose="00000500000000000000" pitchFamily="2" charset="0"/>
              </a:rPr>
              <a:t>Classifier</a:t>
            </a:r>
          </a:p>
        </p:txBody>
      </p:sp>
      <p:cxnSp>
        <p:nvCxnSpPr>
          <p:cNvPr id="7" name="Straight Arrow Connector 6">
            <a:extLst>
              <a:ext uri="{FF2B5EF4-FFF2-40B4-BE49-F238E27FC236}">
                <a16:creationId xmlns:a16="http://schemas.microsoft.com/office/drawing/2014/main" id="{CCF46AE2-6F60-44B6-B2BA-B29673051AF6}"/>
              </a:ext>
            </a:extLst>
          </p:cNvPr>
          <p:cNvCxnSpPr>
            <a:stCxn id="3" idx="6"/>
            <a:endCxn id="12" idx="1"/>
          </p:cNvCxnSpPr>
          <p:nvPr/>
        </p:nvCxnSpPr>
        <p:spPr>
          <a:xfrm>
            <a:off x="2768460" y="3154673"/>
            <a:ext cx="1533613" cy="415263"/>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FED8FD-BC1C-4772-BBE1-54586BD63EE3}"/>
              </a:ext>
            </a:extLst>
          </p:cNvPr>
          <p:cNvCxnSpPr>
            <a:stCxn id="12" idx="3"/>
            <a:endCxn id="14" idx="6"/>
          </p:cNvCxnSpPr>
          <p:nvPr/>
        </p:nvCxnSpPr>
        <p:spPr>
          <a:xfrm flipH="1">
            <a:off x="2964324" y="4210306"/>
            <a:ext cx="1337749" cy="1257573"/>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494F7B-296D-4AD8-B469-6CF1E15228AB}"/>
              </a:ext>
            </a:extLst>
          </p:cNvPr>
          <p:cNvCxnSpPr>
            <a:stCxn id="14" idx="6"/>
            <a:endCxn id="15" idx="1"/>
          </p:cNvCxnSpPr>
          <p:nvPr/>
        </p:nvCxnSpPr>
        <p:spPr>
          <a:xfrm>
            <a:off x="2964324" y="5467879"/>
            <a:ext cx="1360155" cy="470565"/>
          </a:xfrm>
          <a:prstGeom prst="straightConnector1">
            <a:avLst/>
          </a:prstGeom>
          <a:ln>
            <a:solidFill>
              <a:srgbClr val="A0373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3029688723"/>
                  </p:ext>
                </p:extLst>
              </p:nvPr>
            </p:nvGraphicFramePr>
            <p:xfrm>
              <a:off x="5525239" y="6171354"/>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5525239" y="6171354"/>
                <a:ext cx="570056" cy="540085"/>
              </a:xfrm>
              <a:prstGeom prst="rect">
                <a:avLst/>
              </a:prstGeom>
            </p:spPr>
          </p:pic>
        </mc:Fallback>
      </mc:AlternateContent>
      <p:sp>
        <p:nvSpPr>
          <p:cNvPr id="20" name="Oval 19">
            <a:extLst>
              <a:ext uri="{FF2B5EF4-FFF2-40B4-BE49-F238E27FC236}">
                <a16:creationId xmlns:a16="http://schemas.microsoft.com/office/drawing/2014/main" id="{0C5882D1-9383-4306-9B0D-250120812B91}"/>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26</a:t>
            </a:r>
          </a:p>
        </p:txBody>
      </p:sp>
    </p:spTree>
    <p:extLst>
      <p:ext uri="{BB962C8B-B14F-4D97-AF65-F5344CB8AC3E}">
        <p14:creationId xmlns:p14="http://schemas.microsoft.com/office/powerpoint/2010/main" val="228840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3258546870"/>
                  </p:ext>
                </p:extLst>
              </p:nvPr>
            </p:nvGraphicFramePr>
            <p:xfrm>
              <a:off x="-1178560" y="-286535"/>
              <a:ext cx="14244320" cy="10722489"/>
            </p:xfrm>
            <a:graphic>
              <a:graphicData uri="http://schemas.microsoft.com/office/drawing/2017/model3d">
                <am3d:model3d r:embed="rId2">
                  <am3d:spPr>
                    <a:xfrm>
                      <a:off x="0" y="0"/>
                      <a:ext cx="14244320" cy="1072248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3"/>
                  </am3d:raster>
                  <am3d:objViewport viewportSz="171324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3"/>
              <a:stretch>
                <a:fillRect/>
              </a:stretch>
            </p:blipFill>
            <p:spPr>
              <a:xfrm>
                <a:off x="-1178560" y="-286535"/>
                <a:ext cx="14244320" cy="10722489"/>
              </a:xfrm>
              <a:prstGeom prst="rect">
                <a:avLst/>
              </a:prstGeom>
            </p:spPr>
          </p:pic>
        </mc:Fallback>
      </mc:AlternateContent>
      <p:sp>
        <p:nvSpPr>
          <p:cNvPr id="10" name="Oval 9">
            <a:extLst>
              <a:ext uri="{FF2B5EF4-FFF2-40B4-BE49-F238E27FC236}">
                <a16:creationId xmlns:a16="http://schemas.microsoft.com/office/drawing/2014/main" id="{F5B0D59C-A2E4-413C-8AC7-8BA634A188D1}"/>
              </a:ext>
            </a:extLst>
          </p:cNvPr>
          <p:cNvSpPr/>
          <p:nvPr/>
        </p:nvSpPr>
        <p:spPr>
          <a:xfrm>
            <a:off x="2194888" y="2977924"/>
            <a:ext cx="2494064" cy="905620"/>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panose="00000500000000000000" pitchFamily="2" charset="0"/>
                <a:cs typeface="Poppins" panose="00000500000000000000" pitchFamily="2" charset="0"/>
              </a:rPr>
              <a:t>Supervised</a:t>
            </a:r>
            <a:endParaRPr lang="fr-FR" dirty="0">
              <a:latin typeface="Poppins" panose="00000500000000000000" pitchFamily="2" charset="0"/>
              <a:cs typeface="Poppins" panose="00000500000000000000" pitchFamily="2" charset="0"/>
            </a:endParaRPr>
          </a:p>
          <a:p>
            <a:pPr algn="ctr"/>
            <a:r>
              <a:rPr lang="fr-FR" dirty="0">
                <a:latin typeface="Poppins" panose="00000500000000000000" pitchFamily="2" charset="0"/>
                <a:cs typeface="Poppins" panose="00000500000000000000" pitchFamily="2" charset="0"/>
              </a:rPr>
              <a:t>Learning</a:t>
            </a:r>
          </a:p>
        </p:txBody>
      </p:sp>
      <p:sp>
        <p:nvSpPr>
          <p:cNvPr id="11" name="Oval 10">
            <a:extLst>
              <a:ext uri="{FF2B5EF4-FFF2-40B4-BE49-F238E27FC236}">
                <a16:creationId xmlns:a16="http://schemas.microsoft.com/office/drawing/2014/main" id="{7EEC79BD-6018-4EBB-9258-FD2A211F6DB0}"/>
              </a:ext>
            </a:extLst>
          </p:cNvPr>
          <p:cNvSpPr/>
          <p:nvPr/>
        </p:nvSpPr>
        <p:spPr>
          <a:xfrm>
            <a:off x="5683860" y="3768674"/>
            <a:ext cx="2494064" cy="905620"/>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panose="00000500000000000000" pitchFamily="2" charset="0"/>
                <a:cs typeface="Poppins" panose="00000500000000000000" pitchFamily="2" charset="0"/>
              </a:rPr>
              <a:t>Multi-output</a:t>
            </a:r>
          </a:p>
          <a:p>
            <a:pPr algn="ctr"/>
            <a:r>
              <a:rPr lang="fr-FR" dirty="0">
                <a:latin typeface="Poppins" panose="00000500000000000000" pitchFamily="2" charset="0"/>
                <a:cs typeface="Poppins" panose="00000500000000000000" pitchFamily="2" charset="0"/>
              </a:rPr>
              <a:t>Classifier</a:t>
            </a: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6780987" y="4025878"/>
              <a:ext cx="570056" cy="540085"/>
            </p:xfrm>
            <a:graphic>
              <a:graphicData uri="http://schemas.microsoft.com/office/drawing/2017/model3d">
                <am3d:model3d r:embed="rId4">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5"/>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5"/>
              <a:stretch>
                <a:fillRect/>
              </a:stretch>
            </p:blipFill>
            <p:spPr>
              <a:xfrm>
                <a:off x="6780987" y="4025878"/>
                <a:ext cx="570056" cy="540085"/>
              </a:xfrm>
              <a:prstGeom prst="rect">
                <a:avLst/>
              </a:prstGeom>
            </p:spPr>
          </p:pic>
        </mc:Fallback>
      </mc:AlternateContent>
      <p:sp>
        <p:nvSpPr>
          <p:cNvPr id="12" name="Oval 11">
            <a:extLst>
              <a:ext uri="{FF2B5EF4-FFF2-40B4-BE49-F238E27FC236}">
                <a16:creationId xmlns:a16="http://schemas.microsoft.com/office/drawing/2014/main" id="{2DD6A24B-A715-4DBF-814B-BB6FEE38EA07}"/>
              </a:ext>
            </a:extLst>
          </p:cNvPr>
          <p:cNvSpPr/>
          <p:nvPr/>
        </p:nvSpPr>
        <p:spPr>
          <a:xfrm>
            <a:off x="11309048" y="6179913"/>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27</a:t>
            </a:r>
          </a:p>
        </p:txBody>
      </p:sp>
    </p:spTree>
    <p:extLst>
      <p:ext uri="{BB962C8B-B14F-4D97-AF65-F5344CB8AC3E}">
        <p14:creationId xmlns:p14="http://schemas.microsoft.com/office/powerpoint/2010/main" val="270913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1"/>
            <a:ext cx="930632" cy="45617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9378614" y="3894337"/>
            <a:ext cx="4341318" cy="307777"/>
          </a:xfrm>
          <a:prstGeom prst="rect">
            <a:avLst/>
          </a:prstGeom>
          <a:noFill/>
        </p:spPr>
        <p:txBody>
          <a:bodyPr wrap="square" rtlCol="0">
            <a:spAutoFit/>
          </a:bodyPr>
          <a:lstStyle/>
          <a:p>
            <a:r>
              <a:rPr lang="fr-FR" sz="1400" dirty="0" err="1">
                <a:solidFill>
                  <a:schemeClr val="bg1"/>
                </a:solidFill>
                <a:latin typeface="Poppins Medium" panose="00000600000000000000" pitchFamily="2" charset="0"/>
                <a:cs typeface="Poppins Medium" panose="00000600000000000000" pitchFamily="2" charset="0"/>
              </a:rPr>
              <a:t>Supervised</a:t>
            </a:r>
            <a:r>
              <a:rPr lang="fr-FR" sz="1400" dirty="0">
                <a:solidFill>
                  <a:schemeClr val="bg1"/>
                </a:solidFill>
                <a:latin typeface="Poppins Medium" panose="00000600000000000000" pitchFamily="2" charset="0"/>
                <a:cs typeface="Poppins Medium" panose="00000600000000000000" pitchFamily="2" charset="0"/>
              </a:rPr>
              <a:t> Learning + Multi-output classifier</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711270047"/>
                  </p:ext>
                </p:extLst>
              </p:nvPr>
            </p:nvGraphicFramePr>
            <p:xfrm>
              <a:off x="-1178560" y="-286535"/>
              <a:ext cx="14244320" cy="10722489"/>
            </p:xfrm>
            <a:graphic>
              <a:graphicData uri="http://schemas.microsoft.com/office/drawing/2017/model3d">
                <am3d:model3d r:embed="rId3">
                  <am3d:spPr>
                    <a:xfrm>
                      <a:off x="0" y="0"/>
                      <a:ext cx="14244320" cy="1072248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1178560" y="-286535"/>
                <a:ext cx="14244320" cy="1072248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pic>
        <p:nvPicPr>
          <p:cNvPr id="6" name="Picture 5">
            <a:extLst>
              <a:ext uri="{FF2B5EF4-FFF2-40B4-BE49-F238E27FC236}">
                <a16:creationId xmlns:a16="http://schemas.microsoft.com/office/drawing/2014/main" id="{24D91A8C-24BB-4318-ABE9-39D5360FFE43}"/>
              </a:ext>
            </a:extLst>
          </p:cNvPr>
          <p:cNvPicPr>
            <a:picLocks noChangeAspect="1"/>
          </p:cNvPicPr>
          <p:nvPr/>
        </p:nvPicPr>
        <p:blipFill rotWithShape="1">
          <a:blip r:embed="rId7">
            <a:extLst>
              <a:ext uri="{28A0092B-C50C-407E-A947-70E740481C1C}">
                <a14:useLocalDpi xmlns:a14="http://schemas.microsoft.com/office/drawing/2010/main" val="0"/>
              </a:ext>
            </a:extLst>
          </a:blip>
          <a:srcRect t="22910" r="29296"/>
          <a:stretch/>
        </p:blipFill>
        <p:spPr>
          <a:xfrm>
            <a:off x="1840577" y="1725912"/>
            <a:ext cx="8106296" cy="4609649"/>
          </a:xfrm>
          <a:prstGeom prst="rect">
            <a:avLst/>
          </a:prstGeom>
        </p:spPr>
      </p:pic>
      <p:sp>
        <p:nvSpPr>
          <p:cNvPr id="7" name="Rectangle 6">
            <a:extLst>
              <a:ext uri="{FF2B5EF4-FFF2-40B4-BE49-F238E27FC236}">
                <a16:creationId xmlns:a16="http://schemas.microsoft.com/office/drawing/2014/main" id="{9ABC1EAF-A96C-48EB-B14D-E7AB13144987}"/>
              </a:ext>
            </a:extLst>
          </p:cNvPr>
          <p:cNvSpPr/>
          <p:nvPr/>
        </p:nvSpPr>
        <p:spPr>
          <a:xfrm>
            <a:off x="81280" y="214477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categorization</a:t>
            </a:r>
            <a:endParaRPr lang="fr-FR" sz="1400" dirty="0"/>
          </a:p>
        </p:txBody>
      </p:sp>
      <p:sp>
        <p:nvSpPr>
          <p:cNvPr id="8" name="Rectangle 7">
            <a:extLst>
              <a:ext uri="{FF2B5EF4-FFF2-40B4-BE49-F238E27FC236}">
                <a16:creationId xmlns:a16="http://schemas.microsoft.com/office/drawing/2014/main" id="{8218D73F-0589-4081-8239-79D69B78F72C}"/>
              </a:ext>
            </a:extLst>
          </p:cNvPr>
          <p:cNvSpPr/>
          <p:nvPr/>
        </p:nvSpPr>
        <p:spPr>
          <a:xfrm>
            <a:off x="8757920" y="1877566"/>
            <a:ext cx="619760" cy="4137154"/>
          </a:xfrm>
          <a:prstGeom prst="rect">
            <a:avLst/>
          </a:prstGeom>
          <a:noFill/>
          <a:ln w="28575">
            <a:solidFill>
              <a:srgbClr val="A03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950EA90E-5E67-457F-AE76-8A4C22656E1A}"/>
              </a:ext>
            </a:extLst>
          </p:cNvPr>
          <p:cNvSpPr/>
          <p:nvPr/>
        </p:nvSpPr>
        <p:spPr>
          <a:xfrm>
            <a:off x="7559721" y="1877566"/>
            <a:ext cx="619760" cy="4137154"/>
          </a:xfrm>
          <a:prstGeom prst="rect">
            <a:avLst/>
          </a:prstGeom>
          <a:noFill/>
          <a:ln w="28575">
            <a:solidFill>
              <a:srgbClr val="A03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18795681-9723-4047-98D5-058D6AC3CEDE}"/>
              </a:ext>
            </a:extLst>
          </p:cNvPr>
          <p:cNvSpPr/>
          <p:nvPr/>
        </p:nvSpPr>
        <p:spPr>
          <a:xfrm>
            <a:off x="5712285" y="1877566"/>
            <a:ext cx="619760" cy="4137154"/>
          </a:xfrm>
          <a:prstGeom prst="rect">
            <a:avLst/>
          </a:prstGeom>
          <a:noFill/>
          <a:ln w="28575">
            <a:solidFill>
              <a:srgbClr val="A03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98BA7D2D-6E61-4604-8D9F-D50815D3A31E}"/>
              </a:ext>
            </a:extLst>
          </p:cNvPr>
          <p:cNvSpPr/>
          <p:nvPr/>
        </p:nvSpPr>
        <p:spPr>
          <a:xfrm>
            <a:off x="6340862" y="1877566"/>
            <a:ext cx="619760" cy="4137154"/>
          </a:xfrm>
          <a:prstGeom prst="rect">
            <a:avLst/>
          </a:prstGeom>
          <a:noFill/>
          <a:ln w="28575">
            <a:solidFill>
              <a:srgbClr val="A03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0210AABE-84F3-4DF3-A06E-D30619C7A6A2}"/>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28</a:t>
            </a:r>
          </a:p>
        </p:txBody>
      </p:sp>
    </p:spTree>
    <p:extLst>
      <p:ext uri="{BB962C8B-B14F-4D97-AF65-F5344CB8AC3E}">
        <p14:creationId xmlns:p14="http://schemas.microsoft.com/office/powerpoint/2010/main" val="2229481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1"/>
            <a:ext cx="930632" cy="45617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9378614" y="3894337"/>
            <a:ext cx="4341318" cy="307777"/>
          </a:xfrm>
          <a:prstGeom prst="rect">
            <a:avLst/>
          </a:prstGeom>
          <a:noFill/>
        </p:spPr>
        <p:txBody>
          <a:bodyPr wrap="square" rtlCol="0">
            <a:spAutoFit/>
          </a:bodyPr>
          <a:lstStyle/>
          <a:p>
            <a:r>
              <a:rPr lang="fr-FR" sz="1400" dirty="0" err="1">
                <a:solidFill>
                  <a:schemeClr val="bg1"/>
                </a:solidFill>
                <a:latin typeface="Poppins Medium" panose="00000600000000000000" pitchFamily="2" charset="0"/>
                <a:cs typeface="Poppins Medium" panose="00000600000000000000" pitchFamily="2" charset="0"/>
              </a:rPr>
              <a:t>Supervised</a:t>
            </a:r>
            <a:r>
              <a:rPr lang="fr-FR" sz="1400" dirty="0">
                <a:solidFill>
                  <a:schemeClr val="bg1"/>
                </a:solidFill>
                <a:latin typeface="Poppins Medium" panose="00000600000000000000" pitchFamily="2" charset="0"/>
                <a:cs typeface="Poppins Medium" panose="00000600000000000000" pitchFamily="2" charset="0"/>
              </a:rPr>
              <a:t> Learning + Multi-output classifier</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1807538083"/>
                  </p:ext>
                </p:extLst>
              </p:nvPr>
            </p:nvGraphicFramePr>
            <p:xfrm>
              <a:off x="-346539" y="-234530"/>
              <a:ext cx="12580278" cy="10618479"/>
            </p:xfrm>
            <a:graphic>
              <a:graphicData uri="http://schemas.microsoft.com/office/drawing/2017/model3d">
                <am3d:model3d r:embed="rId3">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sp>
        <p:nvSpPr>
          <p:cNvPr id="7" name="Rectangle 6">
            <a:extLst>
              <a:ext uri="{FF2B5EF4-FFF2-40B4-BE49-F238E27FC236}">
                <a16:creationId xmlns:a16="http://schemas.microsoft.com/office/drawing/2014/main" id="{9ABC1EAF-A96C-48EB-B14D-E7AB13144987}"/>
              </a:ext>
            </a:extLst>
          </p:cNvPr>
          <p:cNvSpPr/>
          <p:nvPr/>
        </p:nvSpPr>
        <p:spPr>
          <a:xfrm>
            <a:off x="81280" y="214477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categorization</a:t>
            </a:r>
            <a:endParaRPr lang="fr-FR" sz="1400" dirty="0"/>
          </a:p>
        </p:txBody>
      </p:sp>
      <p:sp>
        <p:nvSpPr>
          <p:cNvPr id="13" name="Rectangle 12">
            <a:extLst>
              <a:ext uri="{FF2B5EF4-FFF2-40B4-BE49-F238E27FC236}">
                <a16:creationId xmlns:a16="http://schemas.microsoft.com/office/drawing/2014/main" id="{B1ED1758-107E-4E23-B8B4-7A2DB93A40A3}"/>
              </a:ext>
            </a:extLst>
          </p:cNvPr>
          <p:cNvSpPr/>
          <p:nvPr/>
        </p:nvSpPr>
        <p:spPr>
          <a:xfrm>
            <a:off x="81280" y="3173963"/>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Algorithms</a:t>
            </a:r>
            <a:endParaRPr lang="fr-FR" sz="1400" dirty="0"/>
          </a:p>
        </p:txBody>
      </p:sp>
      <p:sp>
        <p:nvSpPr>
          <p:cNvPr id="2" name="TextBox 1">
            <a:extLst>
              <a:ext uri="{FF2B5EF4-FFF2-40B4-BE49-F238E27FC236}">
                <a16:creationId xmlns:a16="http://schemas.microsoft.com/office/drawing/2014/main" id="{4E99EBC1-F3A2-49F0-A1BF-723AFABB540F}"/>
              </a:ext>
            </a:extLst>
          </p:cNvPr>
          <p:cNvSpPr txBox="1"/>
          <p:nvPr/>
        </p:nvSpPr>
        <p:spPr>
          <a:xfrm>
            <a:off x="2034483" y="2038473"/>
            <a:ext cx="7818233" cy="400110"/>
          </a:xfrm>
          <a:prstGeom prst="rect">
            <a:avLst/>
          </a:prstGeom>
          <a:noFill/>
        </p:spPr>
        <p:txBody>
          <a:bodyPr wrap="square" rtlCol="0">
            <a:spAutoFit/>
          </a:bodyPr>
          <a:lstStyle/>
          <a:p>
            <a:r>
              <a:rPr lang="fr-FR" sz="2000" dirty="0">
                <a:solidFill>
                  <a:schemeClr val="bg1"/>
                </a:solidFill>
                <a:latin typeface="Poppins SemiBold" panose="00000700000000000000" pitchFamily="2" charset="0"/>
                <a:cs typeface="Poppins SemiBold" panose="00000700000000000000" pitchFamily="2" charset="0"/>
              </a:rPr>
              <a:t>For the modeling </a:t>
            </a:r>
            <a:r>
              <a:rPr lang="fr-FR" sz="2000" dirty="0" err="1">
                <a:solidFill>
                  <a:schemeClr val="bg1"/>
                </a:solidFill>
                <a:latin typeface="Poppins SemiBold" panose="00000700000000000000" pitchFamily="2" charset="0"/>
                <a:cs typeface="Poppins SemiBold" panose="00000700000000000000" pitchFamily="2" charset="0"/>
              </a:rPr>
              <a:t>we’ve</a:t>
            </a:r>
            <a:r>
              <a:rPr lang="fr-FR" sz="2000" dirty="0">
                <a:solidFill>
                  <a:schemeClr val="bg1"/>
                </a:solidFill>
                <a:latin typeface="Poppins SemiBold" panose="00000700000000000000" pitchFamily="2" charset="0"/>
                <a:cs typeface="Poppins SemiBold" panose="00000700000000000000" pitchFamily="2" charset="0"/>
              </a:rPr>
              <a:t> </a:t>
            </a:r>
            <a:r>
              <a:rPr lang="fr-FR" sz="2000" dirty="0" err="1">
                <a:solidFill>
                  <a:schemeClr val="bg1"/>
                </a:solidFill>
                <a:latin typeface="Poppins SemiBold" panose="00000700000000000000" pitchFamily="2" charset="0"/>
                <a:cs typeface="Poppins SemiBold" panose="00000700000000000000" pitchFamily="2" charset="0"/>
              </a:rPr>
              <a:t>tested</a:t>
            </a:r>
            <a:r>
              <a:rPr lang="fr-FR" sz="2000" dirty="0">
                <a:solidFill>
                  <a:schemeClr val="bg1"/>
                </a:solidFill>
                <a:latin typeface="Poppins SemiBold" panose="00000700000000000000" pitchFamily="2" charset="0"/>
                <a:cs typeface="Poppins SemiBold" panose="00000700000000000000" pitchFamily="2" charset="0"/>
              </a:rPr>
              <a:t> </a:t>
            </a:r>
            <a:r>
              <a:rPr lang="fr-FR" sz="2000" dirty="0" err="1">
                <a:solidFill>
                  <a:schemeClr val="bg1"/>
                </a:solidFill>
                <a:latin typeface="Poppins SemiBold" panose="00000700000000000000" pitchFamily="2" charset="0"/>
                <a:cs typeface="Poppins SemiBold" panose="00000700000000000000" pitchFamily="2" charset="0"/>
              </a:rPr>
              <a:t>these</a:t>
            </a:r>
            <a:r>
              <a:rPr lang="fr-FR" sz="2000" dirty="0">
                <a:solidFill>
                  <a:schemeClr val="bg1"/>
                </a:solidFill>
                <a:latin typeface="Poppins SemiBold" panose="00000700000000000000" pitchFamily="2" charset="0"/>
                <a:cs typeface="Poppins SemiBold" panose="00000700000000000000" pitchFamily="2" charset="0"/>
              </a:rPr>
              <a:t> </a:t>
            </a:r>
            <a:r>
              <a:rPr lang="fr-FR" sz="2000" dirty="0" err="1">
                <a:solidFill>
                  <a:schemeClr val="bg1"/>
                </a:solidFill>
                <a:latin typeface="Poppins SemiBold" panose="00000700000000000000" pitchFamily="2" charset="0"/>
                <a:cs typeface="Poppins SemiBold" panose="00000700000000000000" pitchFamily="2" charset="0"/>
              </a:rPr>
              <a:t>algorithms</a:t>
            </a:r>
            <a:r>
              <a:rPr lang="fr-FR" sz="2000" dirty="0">
                <a:solidFill>
                  <a:schemeClr val="bg1"/>
                </a:solidFill>
                <a:latin typeface="Poppins SemiBold" panose="00000700000000000000" pitchFamily="2" charset="0"/>
                <a:cs typeface="Poppins SemiBold" panose="00000700000000000000" pitchFamily="2" charset="0"/>
              </a:rPr>
              <a:t> :</a:t>
            </a:r>
          </a:p>
        </p:txBody>
      </p:sp>
      <p:sp>
        <p:nvSpPr>
          <p:cNvPr id="3" name="TextBox 2">
            <a:extLst>
              <a:ext uri="{FF2B5EF4-FFF2-40B4-BE49-F238E27FC236}">
                <a16:creationId xmlns:a16="http://schemas.microsoft.com/office/drawing/2014/main" id="{54772BF1-4199-471C-ACC2-C6EB5AB82E81}"/>
              </a:ext>
            </a:extLst>
          </p:cNvPr>
          <p:cNvSpPr txBox="1"/>
          <p:nvPr/>
        </p:nvSpPr>
        <p:spPr>
          <a:xfrm>
            <a:off x="2034483" y="2759645"/>
            <a:ext cx="4839018" cy="523220"/>
          </a:xfrm>
          <a:prstGeom prst="rect">
            <a:avLst/>
          </a:prstGeom>
          <a:noFill/>
        </p:spPr>
        <p:txBody>
          <a:bodyPr wrap="none" rtlCol="0">
            <a:spAutoFit/>
          </a:bodyPr>
          <a:lstStyle/>
          <a:p>
            <a:pPr algn="ctr"/>
            <a:r>
              <a:rPr lang="fr-FR" sz="2800" dirty="0">
                <a:solidFill>
                  <a:schemeClr val="bg1"/>
                </a:solidFill>
              </a:rPr>
              <a:t>SVC (Support </a:t>
            </a:r>
            <a:r>
              <a:rPr lang="fr-FR" sz="2800" dirty="0" err="1">
                <a:solidFill>
                  <a:schemeClr val="bg1"/>
                </a:solidFill>
                <a:latin typeface="Poppins Light" panose="00000400000000000000" pitchFamily="2" charset="0"/>
                <a:cs typeface="Poppins Light" panose="00000400000000000000" pitchFamily="2" charset="0"/>
              </a:rPr>
              <a:t>Vector</a:t>
            </a:r>
            <a:r>
              <a:rPr lang="fr-FR" sz="2800" dirty="0">
                <a:solidFill>
                  <a:schemeClr val="bg1"/>
                </a:solidFill>
              </a:rPr>
              <a:t> Classifier)</a:t>
            </a:r>
          </a:p>
        </p:txBody>
      </p:sp>
      <p:sp>
        <p:nvSpPr>
          <p:cNvPr id="20" name="TextBox 19">
            <a:extLst>
              <a:ext uri="{FF2B5EF4-FFF2-40B4-BE49-F238E27FC236}">
                <a16:creationId xmlns:a16="http://schemas.microsoft.com/office/drawing/2014/main" id="{7EF7782B-70A3-4DC8-8278-1D05D8113EBA}"/>
              </a:ext>
            </a:extLst>
          </p:cNvPr>
          <p:cNvSpPr txBox="1"/>
          <p:nvPr/>
        </p:nvSpPr>
        <p:spPr>
          <a:xfrm>
            <a:off x="1486192" y="3516034"/>
            <a:ext cx="4617226" cy="523220"/>
          </a:xfrm>
          <a:prstGeom prst="rect">
            <a:avLst/>
          </a:prstGeom>
          <a:noFill/>
        </p:spPr>
        <p:txBody>
          <a:bodyPr wrap="square" rtlCol="0">
            <a:spAutoFit/>
          </a:bodyPr>
          <a:lstStyle/>
          <a:p>
            <a:pPr algn="ctr"/>
            <a:r>
              <a:rPr lang="fr-FR" sz="2800" dirty="0" err="1">
                <a:solidFill>
                  <a:schemeClr val="bg1"/>
                </a:solidFill>
                <a:latin typeface="Poppins Light" panose="00000400000000000000" pitchFamily="2" charset="0"/>
                <a:cs typeface="Poppins Light" panose="00000400000000000000" pitchFamily="2" charset="0"/>
              </a:rPr>
              <a:t>Logistic</a:t>
            </a:r>
            <a:r>
              <a:rPr lang="fr-FR" sz="2800" dirty="0">
                <a:solidFill>
                  <a:schemeClr val="bg1"/>
                </a:solidFill>
                <a:latin typeface="Poppins Light" panose="00000400000000000000" pitchFamily="2" charset="0"/>
                <a:cs typeface="Poppins Light" panose="00000400000000000000" pitchFamily="2" charset="0"/>
              </a:rPr>
              <a:t> </a:t>
            </a:r>
            <a:r>
              <a:rPr lang="fr-FR" sz="2800" dirty="0" err="1">
                <a:solidFill>
                  <a:schemeClr val="bg1"/>
                </a:solidFill>
                <a:latin typeface="Poppins Light" panose="00000400000000000000" pitchFamily="2" charset="0"/>
                <a:cs typeface="Poppins Light" panose="00000400000000000000" pitchFamily="2" charset="0"/>
              </a:rPr>
              <a:t>Regression</a:t>
            </a:r>
            <a:endParaRPr lang="fr-FR" sz="2800" dirty="0">
              <a:solidFill>
                <a:schemeClr val="bg1"/>
              </a:solidFill>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A26CE54C-9F2A-4CCB-9DC3-F8395476CC5E}"/>
              </a:ext>
            </a:extLst>
          </p:cNvPr>
          <p:cNvSpPr txBox="1"/>
          <p:nvPr/>
        </p:nvSpPr>
        <p:spPr>
          <a:xfrm>
            <a:off x="1129189" y="4392906"/>
            <a:ext cx="4617226" cy="523220"/>
          </a:xfrm>
          <a:prstGeom prst="rect">
            <a:avLst/>
          </a:prstGeom>
          <a:noFill/>
        </p:spPr>
        <p:txBody>
          <a:bodyPr wrap="square" rtlCol="0">
            <a:spAutoFit/>
          </a:bodyPr>
          <a:lstStyle/>
          <a:p>
            <a:pPr algn="ctr"/>
            <a:r>
              <a:rPr lang="fr-FR" sz="2800" dirty="0" err="1">
                <a:solidFill>
                  <a:schemeClr val="bg1"/>
                </a:solidFill>
                <a:latin typeface="Poppins Light" panose="00000400000000000000" pitchFamily="2" charset="0"/>
                <a:cs typeface="Poppins Light" panose="00000400000000000000" pitchFamily="2" charset="0"/>
              </a:rPr>
              <a:t>Random</a:t>
            </a:r>
            <a:r>
              <a:rPr lang="fr-FR" sz="2800" dirty="0">
                <a:solidFill>
                  <a:schemeClr val="bg1"/>
                </a:solidFill>
                <a:latin typeface="Poppins Light" panose="00000400000000000000" pitchFamily="2" charset="0"/>
                <a:cs typeface="Poppins Light" panose="00000400000000000000" pitchFamily="2" charset="0"/>
              </a:rPr>
              <a:t> Forest</a:t>
            </a:r>
          </a:p>
        </p:txBody>
      </p:sp>
      <p:sp>
        <p:nvSpPr>
          <p:cNvPr id="22" name="TextBox 21">
            <a:extLst>
              <a:ext uri="{FF2B5EF4-FFF2-40B4-BE49-F238E27FC236}">
                <a16:creationId xmlns:a16="http://schemas.microsoft.com/office/drawing/2014/main" id="{96CFEA4B-2FF7-47D8-9D92-AE01FE787137}"/>
              </a:ext>
            </a:extLst>
          </p:cNvPr>
          <p:cNvSpPr txBox="1"/>
          <p:nvPr/>
        </p:nvSpPr>
        <p:spPr>
          <a:xfrm>
            <a:off x="1122601" y="5272257"/>
            <a:ext cx="6764074" cy="523220"/>
          </a:xfrm>
          <a:prstGeom prst="rect">
            <a:avLst/>
          </a:prstGeom>
          <a:noFill/>
        </p:spPr>
        <p:txBody>
          <a:bodyPr wrap="square" rtlCol="0">
            <a:spAutoFit/>
          </a:bodyPr>
          <a:lstStyle/>
          <a:p>
            <a:pPr algn="ctr"/>
            <a:r>
              <a:rPr lang="fr-FR" sz="2800" dirty="0">
                <a:solidFill>
                  <a:schemeClr val="bg1"/>
                </a:solidFill>
                <a:latin typeface="Poppins Light" panose="00000400000000000000" pitchFamily="2" charset="0"/>
                <a:cs typeface="Poppins Light" panose="00000400000000000000" pitchFamily="2" charset="0"/>
              </a:rPr>
              <a:t>K-</a:t>
            </a:r>
            <a:r>
              <a:rPr lang="fr-FR" sz="2800" dirty="0" err="1">
                <a:solidFill>
                  <a:schemeClr val="bg1"/>
                </a:solidFill>
                <a:latin typeface="Poppins Light" panose="00000400000000000000" pitchFamily="2" charset="0"/>
                <a:cs typeface="Poppins Light" panose="00000400000000000000" pitchFamily="2" charset="0"/>
              </a:rPr>
              <a:t>Nearest</a:t>
            </a:r>
            <a:r>
              <a:rPr lang="fr-FR" sz="2800" dirty="0">
                <a:solidFill>
                  <a:schemeClr val="bg1"/>
                </a:solidFill>
                <a:latin typeface="Poppins Light" panose="00000400000000000000" pitchFamily="2" charset="0"/>
                <a:cs typeface="Poppins Light" panose="00000400000000000000" pitchFamily="2" charset="0"/>
              </a:rPr>
              <a:t> Neighbors (KNN)</a:t>
            </a:r>
          </a:p>
        </p:txBody>
      </p:sp>
      <p:sp>
        <p:nvSpPr>
          <p:cNvPr id="27" name="Oval 26">
            <a:extLst>
              <a:ext uri="{FF2B5EF4-FFF2-40B4-BE49-F238E27FC236}">
                <a16:creationId xmlns:a16="http://schemas.microsoft.com/office/drawing/2014/main" id="{A66544E0-CF77-485D-9938-20CFF347829F}"/>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29</a:t>
            </a:r>
          </a:p>
        </p:txBody>
      </p:sp>
    </p:spTree>
    <p:extLst>
      <p:ext uri="{BB962C8B-B14F-4D97-AF65-F5344CB8AC3E}">
        <p14:creationId xmlns:p14="http://schemas.microsoft.com/office/powerpoint/2010/main" val="3052736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1"/>
            <a:ext cx="930632" cy="45617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9378614" y="3894337"/>
            <a:ext cx="4341318" cy="307777"/>
          </a:xfrm>
          <a:prstGeom prst="rect">
            <a:avLst/>
          </a:prstGeom>
          <a:noFill/>
        </p:spPr>
        <p:txBody>
          <a:bodyPr wrap="square" rtlCol="0">
            <a:spAutoFit/>
          </a:bodyPr>
          <a:lstStyle/>
          <a:p>
            <a:r>
              <a:rPr lang="fr-FR" sz="1400" dirty="0" err="1">
                <a:solidFill>
                  <a:schemeClr val="bg1"/>
                </a:solidFill>
                <a:latin typeface="Poppins Medium" panose="00000600000000000000" pitchFamily="2" charset="0"/>
                <a:cs typeface="Poppins Medium" panose="00000600000000000000" pitchFamily="2" charset="0"/>
              </a:rPr>
              <a:t>Supervised</a:t>
            </a:r>
            <a:r>
              <a:rPr lang="fr-FR" sz="1400" dirty="0">
                <a:solidFill>
                  <a:schemeClr val="bg1"/>
                </a:solidFill>
                <a:latin typeface="Poppins Medium" panose="00000600000000000000" pitchFamily="2" charset="0"/>
                <a:cs typeface="Poppins Medium" panose="00000600000000000000" pitchFamily="2" charset="0"/>
              </a:rPr>
              <a:t> Learning + Multi-output classifier</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185718302"/>
                  </p:ext>
                </p:extLst>
              </p:nvPr>
            </p:nvGraphicFramePr>
            <p:xfrm>
              <a:off x="-346539" y="-234530"/>
              <a:ext cx="12580278" cy="10618479"/>
            </p:xfrm>
            <a:graphic>
              <a:graphicData uri="http://schemas.microsoft.com/office/drawing/2017/model3d">
                <am3d:model3d r:embed="rId3">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sp>
        <p:nvSpPr>
          <p:cNvPr id="7" name="Rectangle 6">
            <a:extLst>
              <a:ext uri="{FF2B5EF4-FFF2-40B4-BE49-F238E27FC236}">
                <a16:creationId xmlns:a16="http://schemas.microsoft.com/office/drawing/2014/main" id="{9ABC1EAF-A96C-48EB-B14D-E7AB13144987}"/>
              </a:ext>
            </a:extLst>
          </p:cNvPr>
          <p:cNvSpPr/>
          <p:nvPr/>
        </p:nvSpPr>
        <p:spPr>
          <a:xfrm>
            <a:off x="81280" y="214477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categorization</a:t>
            </a:r>
            <a:endParaRPr lang="fr-FR" sz="1400" dirty="0"/>
          </a:p>
        </p:txBody>
      </p:sp>
      <p:sp>
        <p:nvSpPr>
          <p:cNvPr id="13" name="Rectangle 12">
            <a:extLst>
              <a:ext uri="{FF2B5EF4-FFF2-40B4-BE49-F238E27FC236}">
                <a16:creationId xmlns:a16="http://schemas.microsoft.com/office/drawing/2014/main" id="{B1ED1758-107E-4E23-B8B4-7A2DB93A40A3}"/>
              </a:ext>
            </a:extLst>
          </p:cNvPr>
          <p:cNvSpPr/>
          <p:nvPr/>
        </p:nvSpPr>
        <p:spPr>
          <a:xfrm>
            <a:off x="81280" y="3173963"/>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Algorithms</a:t>
            </a:r>
            <a:endParaRPr lang="fr-FR" sz="1400" dirty="0"/>
          </a:p>
        </p:txBody>
      </p:sp>
      <p:sp>
        <p:nvSpPr>
          <p:cNvPr id="2" name="TextBox 1">
            <a:extLst>
              <a:ext uri="{FF2B5EF4-FFF2-40B4-BE49-F238E27FC236}">
                <a16:creationId xmlns:a16="http://schemas.microsoft.com/office/drawing/2014/main" id="{4E99EBC1-F3A2-49F0-A1BF-723AFABB540F}"/>
              </a:ext>
            </a:extLst>
          </p:cNvPr>
          <p:cNvSpPr txBox="1"/>
          <p:nvPr/>
        </p:nvSpPr>
        <p:spPr>
          <a:xfrm>
            <a:off x="2034483" y="2038473"/>
            <a:ext cx="7818233" cy="400110"/>
          </a:xfrm>
          <a:prstGeom prst="rect">
            <a:avLst/>
          </a:prstGeom>
          <a:noFill/>
        </p:spPr>
        <p:txBody>
          <a:bodyPr wrap="square" rtlCol="0">
            <a:spAutoFit/>
          </a:bodyPr>
          <a:lstStyle/>
          <a:p>
            <a:r>
              <a:rPr lang="fr-FR" sz="2000" dirty="0">
                <a:solidFill>
                  <a:schemeClr val="bg1"/>
                </a:solidFill>
                <a:latin typeface="Poppins SemiBold" panose="00000700000000000000" pitchFamily="2" charset="0"/>
                <a:cs typeface="Poppins SemiBold" panose="00000700000000000000" pitchFamily="2" charset="0"/>
              </a:rPr>
              <a:t>For the modeling </a:t>
            </a:r>
            <a:r>
              <a:rPr lang="fr-FR" sz="2000" dirty="0" err="1">
                <a:solidFill>
                  <a:schemeClr val="bg1"/>
                </a:solidFill>
                <a:latin typeface="Poppins SemiBold" panose="00000700000000000000" pitchFamily="2" charset="0"/>
                <a:cs typeface="Poppins SemiBold" panose="00000700000000000000" pitchFamily="2" charset="0"/>
              </a:rPr>
              <a:t>we’ve</a:t>
            </a:r>
            <a:r>
              <a:rPr lang="fr-FR" sz="2000" dirty="0">
                <a:solidFill>
                  <a:schemeClr val="bg1"/>
                </a:solidFill>
                <a:latin typeface="Poppins SemiBold" panose="00000700000000000000" pitchFamily="2" charset="0"/>
                <a:cs typeface="Poppins SemiBold" panose="00000700000000000000" pitchFamily="2" charset="0"/>
              </a:rPr>
              <a:t> </a:t>
            </a:r>
            <a:r>
              <a:rPr lang="fr-FR" sz="2000" dirty="0" err="1">
                <a:solidFill>
                  <a:schemeClr val="bg1"/>
                </a:solidFill>
                <a:latin typeface="Poppins SemiBold" panose="00000700000000000000" pitchFamily="2" charset="0"/>
                <a:cs typeface="Poppins SemiBold" panose="00000700000000000000" pitchFamily="2" charset="0"/>
              </a:rPr>
              <a:t>tested</a:t>
            </a:r>
            <a:r>
              <a:rPr lang="fr-FR" sz="2000" dirty="0">
                <a:solidFill>
                  <a:schemeClr val="bg1"/>
                </a:solidFill>
                <a:latin typeface="Poppins SemiBold" panose="00000700000000000000" pitchFamily="2" charset="0"/>
                <a:cs typeface="Poppins SemiBold" panose="00000700000000000000" pitchFamily="2" charset="0"/>
              </a:rPr>
              <a:t> </a:t>
            </a:r>
            <a:r>
              <a:rPr lang="fr-FR" sz="2000" dirty="0" err="1">
                <a:solidFill>
                  <a:schemeClr val="bg1"/>
                </a:solidFill>
                <a:latin typeface="Poppins SemiBold" panose="00000700000000000000" pitchFamily="2" charset="0"/>
                <a:cs typeface="Poppins SemiBold" panose="00000700000000000000" pitchFamily="2" charset="0"/>
              </a:rPr>
              <a:t>these</a:t>
            </a:r>
            <a:r>
              <a:rPr lang="fr-FR" sz="2000" dirty="0">
                <a:solidFill>
                  <a:schemeClr val="bg1"/>
                </a:solidFill>
                <a:latin typeface="Poppins SemiBold" panose="00000700000000000000" pitchFamily="2" charset="0"/>
                <a:cs typeface="Poppins SemiBold" panose="00000700000000000000" pitchFamily="2" charset="0"/>
              </a:rPr>
              <a:t> </a:t>
            </a:r>
            <a:r>
              <a:rPr lang="fr-FR" sz="2000" dirty="0" err="1">
                <a:solidFill>
                  <a:schemeClr val="bg1"/>
                </a:solidFill>
                <a:latin typeface="Poppins SemiBold" panose="00000700000000000000" pitchFamily="2" charset="0"/>
                <a:cs typeface="Poppins SemiBold" panose="00000700000000000000" pitchFamily="2" charset="0"/>
              </a:rPr>
              <a:t>algorithms</a:t>
            </a:r>
            <a:r>
              <a:rPr lang="fr-FR" sz="2000" dirty="0">
                <a:solidFill>
                  <a:schemeClr val="bg1"/>
                </a:solidFill>
                <a:latin typeface="Poppins SemiBold" panose="00000700000000000000" pitchFamily="2" charset="0"/>
                <a:cs typeface="Poppins SemiBold" panose="00000700000000000000" pitchFamily="2" charset="0"/>
              </a:rPr>
              <a:t> :</a:t>
            </a:r>
          </a:p>
        </p:txBody>
      </p:sp>
      <p:sp>
        <p:nvSpPr>
          <p:cNvPr id="3" name="TextBox 2">
            <a:extLst>
              <a:ext uri="{FF2B5EF4-FFF2-40B4-BE49-F238E27FC236}">
                <a16:creationId xmlns:a16="http://schemas.microsoft.com/office/drawing/2014/main" id="{54772BF1-4199-471C-ACC2-C6EB5AB82E81}"/>
              </a:ext>
            </a:extLst>
          </p:cNvPr>
          <p:cNvSpPr txBox="1"/>
          <p:nvPr/>
        </p:nvSpPr>
        <p:spPr>
          <a:xfrm>
            <a:off x="2034483" y="2759645"/>
            <a:ext cx="4839018" cy="523220"/>
          </a:xfrm>
          <a:prstGeom prst="rect">
            <a:avLst/>
          </a:prstGeom>
          <a:noFill/>
        </p:spPr>
        <p:txBody>
          <a:bodyPr wrap="none" rtlCol="0">
            <a:spAutoFit/>
          </a:bodyPr>
          <a:lstStyle/>
          <a:p>
            <a:pPr algn="ctr"/>
            <a:r>
              <a:rPr lang="fr-FR" sz="2800" dirty="0">
                <a:solidFill>
                  <a:schemeClr val="bg1"/>
                </a:solidFill>
              </a:rPr>
              <a:t>SVC (Support </a:t>
            </a:r>
            <a:r>
              <a:rPr lang="fr-FR" sz="2800" dirty="0" err="1">
                <a:solidFill>
                  <a:schemeClr val="bg1"/>
                </a:solidFill>
                <a:latin typeface="Poppins Light" panose="00000400000000000000" pitchFamily="2" charset="0"/>
                <a:cs typeface="Poppins Light" panose="00000400000000000000" pitchFamily="2" charset="0"/>
              </a:rPr>
              <a:t>Vector</a:t>
            </a:r>
            <a:r>
              <a:rPr lang="fr-FR" sz="2800" dirty="0">
                <a:solidFill>
                  <a:schemeClr val="bg1"/>
                </a:solidFill>
              </a:rPr>
              <a:t> Classifier)</a:t>
            </a:r>
          </a:p>
        </p:txBody>
      </p:sp>
      <p:sp>
        <p:nvSpPr>
          <p:cNvPr id="20" name="TextBox 19">
            <a:extLst>
              <a:ext uri="{FF2B5EF4-FFF2-40B4-BE49-F238E27FC236}">
                <a16:creationId xmlns:a16="http://schemas.microsoft.com/office/drawing/2014/main" id="{7EF7782B-70A3-4DC8-8278-1D05D8113EBA}"/>
              </a:ext>
            </a:extLst>
          </p:cNvPr>
          <p:cNvSpPr txBox="1"/>
          <p:nvPr/>
        </p:nvSpPr>
        <p:spPr>
          <a:xfrm>
            <a:off x="1486192" y="3516034"/>
            <a:ext cx="4617226" cy="523220"/>
          </a:xfrm>
          <a:prstGeom prst="rect">
            <a:avLst/>
          </a:prstGeom>
          <a:noFill/>
        </p:spPr>
        <p:txBody>
          <a:bodyPr wrap="square" rtlCol="0">
            <a:spAutoFit/>
          </a:bodyPr>
          <a:lstStyle/>
          <a:p>
            <a:pPr algn="ctr"/>
            <a:r>
              <a:rPr lang="fr-FR" sz="2800" dirty="0" err="1">
                <a:solidFill>
                  <a:schemeClr val="bg1"/>
                </a:solidFill>
                <a:latin typeface="Poppins Light" panose="00000400000000000000" pitchFamily="2" charset="0"/>
                <a:cs typeface="Poppins Light" panose="00000400000000000000" pitchFamily="2" charset="0"/>
              </a:rPr>
              <a:t>Logistic</a:t>
            </a:r>
            <a:r>
              <a:rPr lang="fr-FR" sz="2800" dirty="0">
                <a:solidFill>
                  <a:schemeClr val="bg1"/>
                </a:solidFill>
                <a:latin typeface="Poppins Light" panose="00000400000000000000" pitchFamily="2" charset="0"/>
                <a:cs typeface="Poppins Light" panose="00000400000000000000" pitchFamily="2" charset="0"/>
              </a:rPr>
              <a:t> </a:t>
            </a:r>
            <a:r>
              <a:rPr lang="fr-FR" sz="2800" dirty="0" err="1">
                <a:solidFill>
                  <a:schemeClr val="bg1"/>
                </a:solidFill>
                <a:latin typeface="Poppins Light" panose="00000400000000000000" pitchFamily="2" charset="0"/>
                <a:cs typeface="Poppins Light" panose="00000400000000000000" pitchFamily="2" charset="0"/>
              </a:rPr>
              <a:t>Regression</a:t>
            </a:r>
            <a:endParaRPr lang="fr-FR" sz="2800" dirty="0">
              <a:solidFill>
                <a:schemeClr val="bg1"/>
              </a:solidFill>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A26CE54C-9F2A-4CCB-9DC3-F8395476CC5E}"/>
              </a:ext>
            </a:extLst>
          </p:cNvPr>
          <p:cNvSpPr txBox="1"/>
          <p:nvPr/>
        </p:nvSpPr>
        <p:spPr>
          <a:xfrm>
            <a:off x="1129189" y="4392906"/>
            <a:ext cx="4617226" cy="523220"/>
          </a:xfrm>
          <a:prstGeom prst="rect">
            <a:avLst/>
          </a:prstGeom>
          <a:noFill/>
        </p:spPr>
        <p:txBody>
          <a:bodyPr wrap="square" rtlCol="0">
            <a:spAutoFit/>
          </a:bodyPr>
          <a:lstStyle/>
          <a:p>
            <a:pPr algn="ctr"/>
            <a:r>
              <a:rPr lang="fr-FR" sz="2800" dirty="0" err="1">
                <a:solidFill>
                  <a:schemeClr val="bg1"/>
                </a:solidFill>
                <a:latin typeface="Poppins Light" panose="00000400000000000000" pitchFamily="2" charset="0"/>
                <a:cs typeface="Poppins Light" panose="00000400000000000000" pitchFamily="2" charset="0"/>
              </a:rPr>
              <a:t>Random</a:t>
            </a:r>
            <a:r>
              <a:rPr lang="fr-FR" sz="2800" dirty="0">
                <a:solidFill>
                  <a:schemeClr val="bg1"/>
                </a:solidFill>
                <a:latin typeface="Poppins Light" panose="00000400000000000000" pitchFamily="2" charset="0"/>
                <a:cs typeface="Poppins Light" panose="00000400000000000000" pitchFamily="2" charset="0"/>
              </a:rPr>
              <a:t> Forest</a:t>
            </a:r>
          </a:p>
        </p:txBody>
      </p:sp>
      <p:sp>
        <p:nvSpPr>
          <p:cNvPr id="22" name="TextBox 21">
            <a:extLst>
              <a:ext uri="{FF2B5EF4-FFF2-40B4-BE49-F238E27FC236}">
                <a16:creationId xmlns:a16="http://schemas.microsoft.com/office/drawing/2014/main" id="{96CFEA4B-2FF7-47D8-9D92-AE01FE787137}"/>
              </a:ext>
            </a:extLst>
          </p:cNvPr>
          <p:cNvSpPr txBox="1"/>
          <p:nvPr/>
        </p:nvSpPr>
        <p:spPr>
          <a:xfrm>
            <a:off x="1122601" y="5272257"/>
            <a:ext cx="6764074" cy="523220"/>
          </a:xfrm>
          <a:prstGeom prst="rect">
            <a:avLst/>
          </a:prstGeom>
          <a:noFill/>
        </p:spPr>
        <p:txBody>
          <a:bodyPr wrap="square" rtlCol="0">
            <a:spAutoFit/>
          </a:bodyPr>
          <a:lstStyle/>
          <a:p>
            <a:pPr algn="ctr"/>
            <a:r>
              <a:rPr lang="fr-FR" sz="2800" dirty="0">
                <a:solidFill>
                  <a:schemeClr val="bg1"/>
                </a:solidFill>
                <a:latin typeface="Poppins Light" panose="00000400000000000000" pitchFamily="2" charset="0"/>
                <a:cs typeface="Poppins Light" panose="00000400000000000000" pitchFamily="2" charset="0"/>
              </a:rPr>
              <a:t>K-</a:t>
            </a:r>
            <a:r>
              <a:rPr lang="fr-FR" sz="2800" dirty="0" err="1">
                <a:solidFill>
                  <a:schemeClr val="bg1"/>
                </a:solidFill>
                <a:latin typeface="Poppins Light" panose="00000400000000000000" pitchFamily="2" charset="0"/>
                <a:cs typeface="Poppins Light" panose="00000400000000000000" pitchFamily="2" charset="0"/>
              </a:rPr>
              <a:t>Nearest</a:t>
            </a:r>
            <a:r>
              <a:rPr lang="fr-FR" sz="2800" dirty="0">
                <a:solidFill>
                  <a:schemeClr val="bg1"/>
                </a:solidFill>
                <a:latin typeface="Poppins Light" panose="00000400000000000000" pitchFamily="2" charset="0"/>
                <a:cs typeface="Poppins Light" panose="00000400000000000000" pitchFamily="2" charset="0"/>
              </a:rPr>
              <a:t> Neighbors (KNN)</a:t>
            </a:r>
          </a:p>
        </p:txBody>
      </p:sp>
      <p:sp>
        <p:nvSpPr>
          <p:cNvPr id="23" name="Rectangle 22">
            <a:extLst>
              <a:ext uri="{FF2B5EF4-FFF2-40B4-BE49-F238E27FC236}">
                <a16:creationId xmlns:a16="http://schemas.microsoft.com/office/drawing/2014/main" id="{5F2ABB58-4423-4C15-892E-2CC4B95A7D20}"/>
              </a:ext>
            </a:extLst>
          </p:cNvPr>
          <p:cNvSpPr/>
          <p:nvPr/>
        </p:nvSpPr>
        <p:spPr>
          <a:xfrm>
            <a:off x="81280" y="409234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Multi-output</a:t>
            </a:r>
          </a:p>
          <a:p>
            <a:pPr algn="ctr"/>
            <a:r>
              <a:rPr lang="fr-FR" sz="1400" dirty="0"/>
              <a:t>classifier</a:t>
            </a:r>
          </a:p>
        </p:txBody>
      </p:sp>
      <p:sp>
        <p:nvSpPr>
          <p:cNvPr id="5" name="TextBox 4">
            <a:extLst>
              <a:ext uri="{FF2B5EF4-FFF2-40B4-BE49-F238E27FC236}">
                <a16:creationId xmlns:a16="http://schemas.microsoft.com/office/drawing/2014/main" id="{023CF4B1-84C8-457C-B17D-B3A7F94BD918}"/>
              </a:ext>
            </a:extLst>
          </p:cNvPr>
          <p:cNvSpPr txBox="1"/>
          <p:nvPr/>
        </p:nvSpPr>
        <p:spPr>
          <a:xfrm rot="5400000">
            <a:off x="7710027" y="3907676"/>
            <a:ext cx="2935419" cy="369332"/>
          </a:xfrm>
          <a:prstGeom prst="rect">
            <a:avLst/>
          </a:prstGeom>
          <a:noFill/>
        </p:spPr>
        <p:txBody>
          <a:bodyPr wrap="none" rtlCol="0">
            <a:spAutoFit/>
          </a:bodyPr>
          <a:lstStyle/>
          <a:p>
            <a:r>
              <a:rPr lang="fr-FR" dirty="0">
                <a:solidFill>
                  <a:schemeClr val="bg1"/>
                </a:solidFill>
                <a:latin typeface="Poppins Black" panose="00000A00000000000000" pitchFamily="2" charset="0"/>
                <a:cs typeface="Poppins Black" panose="00000A00000000000000" pitchFamily="2" charset="0"/>
              </a:rPr>
              <a:t>Multi-output classifier</a:t>
            </a:r>
          </a:p>
        </p:txBody>
      </p:sp>
      <p:sp>
        <p:nvSpPr>
          <p:cNvPr id="6" name="TextBox 5">
            <a:extLst>
              <a:ext uri="{FF2B5EF4-FFF2-40B4-BE49-F238E27FC236}">
                <a16:creationId xmlns:a16="http://schemas.microsoft.com/office/drawing/2014/main" id="{65AAA566-F4A5-4B45-82DF-26F4A2BC1931}"/>
              </a:ext>
            </a:extLst>
          </p:cNvPr>
          <p:cNvSpPr txBox="1"/>
          <p:nvPr/>
        </p:nvSpPr>
        <p:spPr>
          <a:xfrm>
            <a:off x="7189509" y="3538344"/>
            <a:ext cx="1250363" cy="1107996"/>
          </a:xfrm>
          <a:prstGeom prst="rect">
            <a:avLst/>
          </a:prstGeom>
          <a:noFill/>
        </p:spPr>
        <p:txBody>
          <a:bodyPr wrap="square" rtlCol="0">
            <a:spAutoFit/>
          </a:bodyPr>
          <a:lstStyle/>
          <a:p>
            <a:r>
              <a:rPr lang="fr-FR" sz="6600" dirty="0">
                <a:solidFill>
                  <a:schemeClr val="bg1"/>
                </a:solidFill>
                <a:latin typeface="Poppins Black" panose="00000A00000000000000" pitchFamily="2" charset="0"/>
                <a:cs typeface="Poppins Black" panose="00000A00000000000000" pitchFamily="2" charset="0"/>
              </a:rPr>
              <a:t>+</a:t>
            </a:r>
          </a:p>
        </p:txBody>
      </p:sp>
      <p:sp>
        <p:nvSpPr>
          <p:cNvPr id="24" name="Oval 23">
            <a:extLst>
              <a:ext uri="{FF2B5EF4-FFF2-40B4-BE49-F238E27FC236}">
                <a16:creationId xmlns:a16="http://schemas.microsoft.com/office/drawing/2014/main" id="{9FFFCF42-0934-4F85-9ADC-5877CE604579}"/>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30</a:t>
            </a:r>
          </a:p>
        </p:txBody>
      </p:sp>
    </p:spTree>
    <p:extLst>
      <p:ext uri="{BB962C8B-B14F-4D97-AF65-F5344CB8AC3E}">
        <p14:creationId xmlns:p14="http://schemas.microsoft.com/office/powerpoint/2010/main" val="693968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1"/>
            <a:ext cx="930632" cy="45617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9378614" y="3894337"/>
            <a:ext cx="4341318" cy="307777"/>
          </a:xfrm>
          <a:prstGeom prst="rect">
            <a:avLst/>
          </a:prstGeom>
          <a:noFill/>
        </p:spPr>
        <p:txBody>
          <a:bodyPr wrap="square" rtlCol="0">
            <a:spAutoFit/>
          </a:bodyPr>
          <a:lstStyle/>
          <a:p>
            <a:r>
              <a:rPr lang="fr-FR" sz="1400" dirty="0" err="1">
                <a:solidFill>
                  <a:schemeClr val="bg1"/>
                </a:solidFill>
                <a:latin typeface="Poppins Medium" panose="00000600000000000000" pitchFamily="2" charset="0"/>
                <a:cs typeface="Poppins Medium" panose="00000600000000000000" pitchFamily="2" charset="0"/>
              </a:rPr>
              <a:t>Supervised</a:t>
            </a:r>
            <a:r>
              <a:rPr lang="fr-FR" sz="1400" dirty="0">
                <a:solidFill>
                  <a:schemeClr val="bg1"/>
                </a:solidFill>
                <a:latin typeface="Poppins Medium" panose="00000600000000000000" pitchFamily="2" charset="0"/>
                <a:cs typeface="Poppins Medium" panose="00000600000000000000" pitchFamily="2" charset="0"/>
              </a:rPr>
              <a:t> Learning + Multi-output classifier</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46539" y="-234530"/>
              <a:ext cx="12580278" cy="10618479"/>
            </p:xfrm>
            <a:graphic>
              <a:graphicData uri="http://schemas.microsoft.com/office/drawing/2017/model3d">
                <am3d:model3d r:embed="rId3">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sp>
        <p:nvSpPr>
          <p:cNvPr id="7" name="Rectangle 6">
            <a:extLst>
              <a:ext uri="{FF2B5EF4-FFF2-40B4-BE49-F238E27FC236}">
                <a16:creationId xmlns:a16="http://schemas.microsoft.com/office/drawing/2014/main" id="{9ABC1EAF-A96C-48EB-B14D-E7AB13144987}"/>
              </a:ext>
            </a:extLst>
          </p:cNvPr>
          <p:cNvSpPr/>
          <p:nvPr/>
        </p:nvSpPr>
        <p:spPr>
          <a:xfrm>
            <a:off x="81280" y="214477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categorization</a:t>
            </a:r>
            <a:endParaRPr lang="fr-FR" sz="1400" dirty="0"/>
          </a:p>
        </p:txBody>
      </p:sp>
      <p:sp>
        <p:nvSpPr>
          <p:cNvPr id="13" name="Rectangle 12">
            <a:extLst>
              <a:ext uri="{FF2B5EF4-FFF2-40B4-BE49-F238E27FC236}">
                <a16:creationId xmlns:a16="http://schemas.microsoft.com/office/drawing/2014/main" id="{B1ED1758-107E-4E23-B8B4-7A2DB93A40A3}"/>
              </a:ext>
            </a:extLst>
          </p:cNvPr>
          <p:cNvSpPr/>
          <p:nvPr/>
        </p:nvSpPr>
        <p:spPr>
          <a:xfrm>
            <a:off x="81280" y="3173963"/>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Algorithms</a:t>
            </a:r>
            <a:endParaRPr lang="fr-FR" sz="1400" dirty="0"/>
          </a:p>
        </p:txBody>
      </p:sp>
      <p:pic>
        <p:nvPicPr>
          <p:cNvPr id="6" name="Picture 5">
            <a:extLst>
              <a:ext uri="{FF2B5EF4-FFF2-40B4-BE49-F238E27FC236}">
                <a16:creationId xmlns:a16="http://schemas.microsoft.com/office/drawing/2014/main" id="{708D30CF-025F-43F5-B06D-167FED81726B}"/>
              </a:ext>
            </a:extLst>
          </p:cNvPr>
          <p:cNvPicPr>
            <a:picLocks noChangeAspect="1"/>
          </p:cNvPicPr>
          <p:nvPr/>
        </p:nvPicPr>
        <p:blipFill rotWithShape="1">
          <a:blip r:embed="rId7">
            <a:extLst>
              <a:ext uri="{28A0092B-C50C-407E-A947-70E740481C1C}">
                <a14:useLocalDpi xmlns:a14="http://schemas.microsoft.com/office/drawing/2010/main" val="0"/>
              </a:ext>
            </a:extLst>
          </a:blip>
          <a:srcRect b="9845"/>
          <a:stretch/>
        </p:blipFill>
        <p:spPr>
          <a:xfrm>
            <a:off x="1840576" y="1707436"/>
            <a:ext cx="8241296" cy="4561712"/>
          </a:xfrm>
          <a:prstGeom prst="rect">
            <a:avLst/>
          </a:prstGeom>
        </p:spPr>
      </p:pic>
      <p:sp>
        <p:nvSpPr>
          <p:cNvPr id="23" name="Rectangle 22">
            <a:extLst>
              <a:ext uri="{FF2B5EF4-FFF2-40B4-BE49-F238E27FC236}">
                <a16:creationId xmlns:a16="http://schemas.microsoft.com/office/drawing/2014/main" id="{6F610932-D58D-4A67-A196-4AF68D4B12D7}"/>
              </a:ext>
            </a:extLst>
          </p:cNvPr>
          <p:cNvSpPr/>
          <p:nvPr/>
        </p:nvSpPr>
        <p:spPr>
          <a:xfrm>
            <a:off x="81280" y="409234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Multi-output</a:t>
            </a:r>
          </a:p>
          <a:p>
            <a:pPr algn="ctr"/>
            <a:r>
              <a:rPr lang="fr-FR" sz="1400" dirty="0"/>
              <a:t>classifier</a:t>
            </a:r>
          </a:p>
        </p:txBody>
      </p:sp>
      <p:sp>
        <p:nvSpPr>
          <p:cNvPr id="15" name="Oval 14">
            <a:extLst>
              <a:ext uri="{FF2B5EF4-FFF2-40B4-BE49-F238E27FC236}">
                <a16:creationId xmlns:a16="http://schemas.microsoft.com/office/drawing/2014/main" id="{5E794CCD-BC74-4951-A966-8A77A95A0FA2}"/>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31</a:t>
            </a:r>
          </a:p>
        </p:txBody>
      </p:sp>
    </p:spTree>
    <p:extLst>
      <p:ext uri="{BB962C8B-B14F-4D97-AF65-F5344CB8AC3E}">
        <p14:creationId xmlns:p14="http://schemas.microsoft.com/office/powerpoint/2010/main" val="3023662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1"/>
            <a:ext cx="930632" cy="45617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9378614" y="3894337"/>
            <a:ext cx="4341318" cy="307777"/>
          </a:xfrm>
          <a:prstGeom prst="rect">
            <a:avLst/>
          </a:prstGeom>
          <a:noFill/>
        </p:spPr>
        <p:txBody>
          <a:bodyPr wrap="square" rtlCol="0">
            <a:spAutoFit/>
          </a:bodyPr>
          <a:lstStyle/>
          <a:p>
            <a:r>
              <a:rPr lang="fr-FR" sz="1400" dirty="0" err="1">
                <a:solidFill>
                  <a:schemeClr val="bg1"/>
                </a:solidFill>
                <a:latin typeface="Poppins Medium" panose="00000600000000000000" pitchFamily="2" charset="0"/>
                <a:cs typeface="Poppins Medium" panose="00000600000000000000" pitchFamily="2" charset="0"/>
              </a:rPr>
              <a:t>Supervised</a:t>
            </a:r>
            <a:r>
              <a:rPr lang="fr-FR" sz="1400" dirty="0">
                <a:solidFill>
                  <a:schemeClr val="bg1"/>
                </a:solidFill>
                <a:latin typeface="Poppins Medium" panose="00000600000000000000" pitchFamily="2" charset="0"/>
                <a:cs typeface="Poppins Medium" panose="00000600000000000000" pitchFamily="2" charset="0"/>
              </a:rPr>
              <a:t> Learning + Multi-output classifier</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46539" y="-234530"/>
              <a:ext cx="12580278" cy="10618479"/>
            </p:xfrm>
            <a:graphic>
              <a:graphicData uri="http://schemas.microsoft.com/office/drawing/2017/model3d">
                <am3d:model3d r:embed="rId3">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sp>
        <p:nvSpPr>
          <p:cNvPr id="7" name="Rectangle 6">
            <a:extLst>
              <a:ext uri="{FF2B5EF4-FFF2-40B4-BE49-F238E27FC236}">
                <a16:creationId xmlns:a16="http://schemas.microsoft.com/office/drawing/2014/main" id="{9ABC1EAF-A96C-48EB-B14D-E7AB13144987}"/>
              </a:ext>
            </a:extLst>
          </p:cNvPr>
          <p:cNvSpPr/>
          <p:nvPr/>
        </p:nvSpPr>
        <p:spPr>
          <a:xfrm>
            <a:off x="81280" y="214477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categorization</a:t>
            </a:r>
            <a:endParaRPr lang="fr-FR" sz="1400" dirty="0"/>
          </a:p>
        </p:txBody>
      </p:sp>
      <p:sp>
        <p:nvSpPr>
          <p:cNvPr id="13" name="Rectangle 12">
            <a:extLst>
              <a:ext uri="{FF2B5EF4-FFF2-40B4-BE49-F238E27FC236}">
                <a16:creationId xmlns:a16="http://schemas.microsoft.com/office/drawing/2014/main" id="{B1ED1758-107E-4E23-B8B4-7A2DB93A40A3}"/>
              </a:ext>
            </a:extLst>
          </p:cNvPr>
          <p:cNvSpPr/>
          <p:nvPr/>
        </p:nvSpPr>
        <p:spPr>
          <a:xfrm>
            <a:off x="81280" y="3173963"/>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Algorithms</a:t>
            </a:r>
            <a:endParaRPr lang="fr-FR" sz="1400" dirty="0"/>
          </a:p>
        </p:txBody>
      </p:sp>
      <p:pic>
        <p:nvPicPr>
          <p:cNvPr id="3" name="Picture 2">
            <a:extLst>
              <a:ext uri="{FF2B5EF4-FFF2-40B4-BE49-F238E27FC236}">
                <a16:creationId xmlns:a16="http://schemas.microsoft.com/office/drawing/2014/main" id="{0262D2D9-3CCE-431A-8080-8362FA32F3E0}"/>
              </a:ext>
            </a:extLst>
          </p:cNvPr>
          <p:cNvPicPr>
            <a:picLocks noChangeAspect="1"/>
          </p:cNvPicPr>
          <p:nvPr/>
        </p:nvPicPr>
        <p:blipFill rotWithShape="1">
          <a:blip r:embed="rId7">
            <a:extLst>
              <a:ext uri="{28A0092B-C50C-407E-A947-70E740481C1C}">
                <a14:useLocalDpi xmlns:a14="http://schemas.microsoft.com/office/drawing/2010/main" val="0"/>
              </a:ext>
            </a:extLst>
          </a:blip>
          <a:srcRect b="4941"/>
          <a:stretch/>
        </p:blipFill>
        <p:spPr>
          <a:xfrm>
            <a:off x="1840576" y="1718480"/>
            <a:ext cx="8167861" cy="4561712"/>
          </a:xfrm>
          <a:prstGeom prst="rect">
            <a:avLst/>
          </a:prstGeom>
        </p:spPr>
      </p:pic>
      <p:sp>
        <p:nvSpPr>
          <p:cNvPr id="20" name="Rectangle 19">
            <a:extLst>
              <a:ext uri="{FF2B5EF4-FFF2-40B4-BE49-F238E27FC236}">
                <a16:creationId xmlns:a16="http://schemas.microsoft.com/office/drawing/2014/main" id="{4147606B-9DBF-4B1A-ACD0-B3D5EC19F08C}"/>
              </a:ext>
            </a:extLst>
          </p:cNvPr>
          <p:cNvSpPr/>
          <p:nvPr/>
        </p:nvSpPr>
        <p:spPr>
          <a:xfrm>
            <a:off x="81280" y="409234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Multi-output</a:t>
            </a:r>
          </a:p>
          <a:p>
            <a:pPr algn="ctr"/>
            <a:r>
              <a:rPr lang="fr-FR" sz="1400" dirty="0"/>
              <a:t>classifier</a:t>
            </a:r>
          </a:p>
        </p:txBody>
      </p:sp>
      <p:sp>
        <p:nvSpPr>
          <p:cNvPr id="15" name="Oval 14">
            <a:extLst>
              <a:ext uri="{FF2B5EF4-FFF2-40B4-BE49-F238E27FC236}">
                <a16:creationId xmlns:a16="http://schemas.microsoft.com/office/drawing/2014/main" id="{56C45031-9667-4D65-B6D8-6145D254E111}"/>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32</a:t>
            </a:r>
          </a:p>
        </p:txBody>
      </p:sp>
    </p:spTree>
    <p:extLst>
      <p:ext uri="{BB962C8B-B14F-4D97-AF65-F5344CB8AC3E}">
        <p14:creationId xmlns:p14="http://schemas.microsoft.com/office/powerpoint/2010/main" val="2364395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F708AC-4C35-4DEB-B2FA-FD1CB718799D}"/>
              </a:ext>
            </a:extLst>
          </p:cNvPr>
          <p:cNvSpPr/>
          <p:nvPr/>
        </p:nvSpPr>
        <p:spPr>
          <a:xfrm>
            <a:off x="914841" y="1184955"/>
            <a:ext cx="2661738" cy="706056"/>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3712365785"/>
                  </p:ext>
                </p:extLst>
              </p:nvPr>
            </p:nvGraphicFramePr>
            <p:xfrm>
              <a:off x="5594972" y="1184955"/>
              <a:ext cx="5137140" cy="4908823"/>
            </p:xfrm>
            <a:graphic>
              <a:graphicData uri="http://schemas.microsoft.com/office/drawing/2017/model3d">
                <am3d:model3d r:embed="rId2">
                  <am3d:spPr>
                    <a:xfrm>
                      <a:off x="0" y="0"/>
                      <a:ext cx="5137140" cy="490882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353080" ay="-32319" az="-13422"/>
                    <am3d:postTrans dx="0" dy="0" dz="0"/>
                  </am3d:trans>
                  <am3d:raster rName="Office3DRenderer" rVer="16.0.8326">
                    <am3d:blip r:embed="rId3"/>
                  </am3d:raster>
                  <am3d:objViewport viewportSz="7211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3"/>
              <a:stretch>
                <a:fillRect/>
              </a:stretch>
            </p:blipFill>
            <p:spPr>
              <a:xfrm>
                <a:off x="5594972" y="1184955"/>
                <a:ext cx="5137140" cy="4908823"/>
              </a:xfrm>
              <a:prstGeom prst="rect">
                <a:avLst/>
              </a:prstGeom>
            </p:spPr>
          </p:pic>
        </mc:Fallback>
      </mc:AlternateContent>
      <p:sp>
        <p:nvSpPr>
          <p:cNvPr id="22" name="TextBox 21">
            <a:extLst>
              <a:ext uri="{FF2B5EF4-FFF2-40B4-BE49-F238E27FC236}">
                <a16:creationId xmlns:a16="http://schemas.microsoft.com/office/drawing/2014/main" id="{F498F91E-B423-45FB-A8F9-3746C5C25777}"/>
              </a:ext>
            </a:extLst>
          </p:cNvPr>
          <p:cNvSpPr txBox="1"/>
          <p:nvPr/>
        </p:nvSpPr>
        <p:spPr>
          <a:xfrm>
            <a:off x="1296806" y="138923"/>
            <a:ext cx="3099059" cy="830997"/>
          </a:xfrm>
          <a:prstGeom prst="rect">
            <a:avLst/>
          </a:prstGeom>
          <a:noFill/>
        </p:spPr>
        <p:txBody>
          <a:bodyPr wrap="square" rtlCol="0">
            <a:spAutoFit/>
          </a:bodyPr>
          <a:lstStyle/>
          <a:p>
            <a:r>
              <a:rPr lang="fr-FR" sz="4800" dirty="0">
                <a:latin typeface="Poppins Black" panose="00000A00000000000000" pitchFamily="2" charset="0"/>
                <a:cs typeface="Poppins Black" panose="00000A00000000000000" pitchFamily="2" charset="0"/>
              </a:rPr>
              <a:t>Plan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1513985590"/>
                  </p:ext>
                </p:extLst>
              </p:nvPr>
            </p:nvGraphicFramePr>
            <p:xfrm>
              <a:off x="3124698" y="1372105"/>
              <a:ext cx="903762" cy="939035"/>
            </p:xfrm>
            <a:graphic>
              <a:graphicData uri="http://schemas.microsoft.com/office/drawing/2017/model3d">
                <am3d:model3d r:embed="rId4">
                  <am3d:spPr>
                    <a:xfrm>
                      <a:off x="0" y="0"/>
                      <a:ext cx="903762" cy="93903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274389" ay="-1276573" az="99748"/>
                    <am3d:postTrans dx="0" dy="0" dz="0"/>
                  </am3d:trans>
                  <am3d:raster rName="Office3DRenderer" rVer="16.0.8326">
                    <am3d:blip r:embed="rId5"/>
                  </am3d:raster>
                  <am3d:objViewport viewportSz="16077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5"/>
              <a:stretch>
                <a:fillRect/>
              </a:stretch>
            </p:blipFill>
            <p:spPr>
              <a:xfrm>
                <a:off x="3124698" y="1372105"/>
                <a:ext cx="903762" cy="939035"/>
              </a:xfrm>
              <a:prstGeom prst="rect">
                <a:avLst/>
              </a:prstGeom>
            </p:spPr>
          </p:pic>
        </mc:Fallback>
      </mc:AlternateContent>
      <p:sp>
        <p:nvSpPr>
          <p:cNvPr id="16" name="Rectangle 15">
            <a:extLst>
              <a:ext uri="{FF2B5EF4-FFF2-40B4-BE49-F238E27FC236}">
                <a16:creationId xmlns:a16="http://schemas.microsoft.com/office/drawing/2014/main" id="{0CDF0037-5F6B-4E14-B7EF-65E52332EC5A}"/>
              </a:ext>
            </a:extLst>
          </p:cNvPr>
          <p:cNvSpPr/>
          <p:nvPr/>
        </p:nvSpPr>
        <p:spPr>
          <a:xfrm>
            <a:off x="914841" y="2321081"/>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7" name="Rectangle 16">
            <a:extLst>
              <a:ext uri="{FF2B5EF4-FFF2-40B4-BE49-F238E27FC236}">
                <a16:creationId xmlns:a16="http://schemas.microsoft.com/office/drawing/2014/main" id="{82657032-AA43-4BD9-9221-E4EBD2A4239E}"/>
              </a:ext>
            </a:extLst>
          </p:cNvPr>
          <p:cNvSpPr/>
          <p:nvPr/>
        </p:nvSpPr>
        <p:spPr>
          <a:xfrm>
            <a:off x="914841" y="3477836"/>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8" name="Rectangle 17">
            <a:extLst>
              <a:ext uri="{FF2B5EF4-FFF2-40B4-BE49-F238E27FC236}">
                <a16:creationId xmlns:a16="http://schemas.microsoft.com/office/drawing/2014/main" id="{FA28ACA4-79C4-4A86-B75A-A55A05BFA7DB}"/>
              </a:ext>
            </a:extLst>
          </p:cNvPr>
          <p:cNvSpPr/>
          <p:nvPr/>
        </p:nvSpPr>
        <p:spPr>
          <a:xfrm>
            <a:off x="914841" y="4544512"/>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19" name="Rectangle 18">
            <a:extLst>
              <a:ext uri="{FF2B5EF4-FFF2-40B4-BE49-F238E27FC236}">
                <a16:creationId xmlns:a16="http://schemas.microsoft.com/office/drawing/2014/main" id="{A7B59E9E-E239-4927-A6B1-13453F6DB9D4}"/>
              </a:ext>
            </a:extLst>
          </p:cNvPr>
          <p:cNvSpPr/>
          <p:nvPr/>
        </p:nvSpPr>
        <p:spPr>
          <a:xfrm>
            <a:off x="914841" y="5673045"/>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2" name="TextBox 1">
            <a:extLst>
              <a:ext uri="{FF2B5EF4-FFF2-40B4-BE49-F238E27FC236}">
                <a16:creationId xmlns:a16="http://schemas.microsoft.com/office/drawing/2014/main" id="{D4835B79-7E43-4725-BDDD-03A56FD76149}"/>
              </a:ext>
            </a:extLst>
          </p:cNvPr>
          <p:cNvSpPr txBox="1"/>
          <p:nvPr/>
        </p:nvSpPr>
        <p:spPr>
          <a:xfrm>
            <a:off x="7392895" y="2321081"/>
            <a:ext cx="1604927" cy="369332"/>
          </a:xfrm>
          <a:prstGeom prst="rect">
            <a:avLst/>
          </a:prstGeom>
          <a:noFill/>
        </p:spPr>
        <p:txBody>
          <a:bodyPr wrap="none" rtlCol="0">
            <a:spAutoFit/>
          </a:bodyPr>
          <a:lstStyle/>
          <a:p>
            <a:r>
              <a:rPr lang="fr-FR" dirty="0">
                <a:solidFill>
                  <a:schemeClr val="bg1"/>
                </a:solidFill>
                <a:latin typeface="Poppins Medium" panose="00000600000000000000" pitchFamily="2" charset="0"/>
                <a:cs typeface="Poppins Medium" panose="00000600000000000000" pitchFamily="2" charset="0"/>
              </a:rPr>
              <a:t>Introduction</a:t>
            </a:r>
          </a:p>
        </p:txBody>
      </p:sp>
      <p:sp>
        <p:nvSpPr>
          <p:cNvPr id="3" name="TextBox 2">
            <a:extLst>
              <a:ext uri="{FF2B5EF4-FFF2-40B4-BE49-F238E27FC236}">
                <a16:creationId xmlns:a16="http://schemas.microsoft.com/office/drawing/2014/main" id="{C956130E-9001-4605-9B8A-A173811155A6}"/>
              </a:ext>
            </a:extLst>
          </p:cNvPr>
          <p:cNvSpPr txBox="1"/>
          <p:nvPr/>
        </p:nvSpPr>
        <p:spPr>
          <a:xfrm>
            <a:off x="6642142" y="2782669"/>
            <a:ext cx="3106432" cy="646331"/>
          </a:xfrm>
          <a:prstGeom prst="rect">
            <a:avLst/>
          </a:prstGeom>
          <a:noFill/>
        </p:spPr>
        <p:txBody>
          <a:bodyPr wrap="square" rtlCol="0">
            <a:spAutoFit/>
          </a:bodyPr>
          <a:lstStyle/>
          <a:p>
            <a:pPr algn="ctr"/>
            <a:r>
              <a:rPr lang="fr-FR" dirty="0" err="1">
                <a:solidFill>
                  <a:schemeClr val="bg1"/>
                </a:solidFill>
                <a:latin typeface="Poppins Light" panose="00000400000000000000" pitchFamily="2" charset="0"/>
                <a:cs typeface="Poppins Light" panose="00000400000000000000" pitchFamily="2" charset="0"/>
              </a:rPr>
              <a:t>Introduce</a:t>
            </a:r>
            <a:r>
              <a:rPr lang="fr-FR" dirty="0">
                <a:solidFill>
                  <a:schemeClr val="bg1"/>
                </a:solidFill>
                <a:latin typeface="Poppins Light" panose="00000400000000000000" pitchFamily="2" charset="0"/>
                <a:cs typeface="Poppins Light" panose="00000400000000000000" pitchFamily="2" charset="0"/>
              </a:rPr>
              <a:t> the </a:t>
            </a:r>
          </a:p>
          <a:p>
            <a:pPr algn="ctr"/>
            <a:r>
              <a:rPr lang="fr-FR" dirty="0">
                <a:solidFill>
                  <a:schemeClr val="bg1"/>
                </a:solidFill>
                <a:latin typeface="Poppins Light" panose="00000400000000000000" pitchFamily="2" charset="0"/>
                <a:cs typeface="Poppins Light" panose="00000400000000000000" pitchFamily="2" charset="0"/>
              </a:rPr>
              <a:t>Goal of the </a:t>
            </a:r>
            <a:r>
              <a:rPr lang="fr-FR" dirty="0" err="1">
                <a:solidFill>
                  <a:schemeClr val="bg1"/>
                </a:solidFill>
                <a:latin typeface="Poppins Light" panose="00000400000000000000" pitchFamily="2" charset="0"/>
                <a:cs typeface="Poppins Light" panose="00000400000000000000" pitchFamily="2" charset="0"/>
              </a:rPr>
              <a:t>presentation</a:t>
            </a:r>
            <a:endParaRPr lang="fr-FR" dirty="0">
              <a:solidFill>
                <a:schemeClr val="bg1"/>
              </a:solidFill>
              <a:latin typeface="Poppins Light" panose="00000400000000000000" pitchFamily="2" charset="0"/>
              <a:cs typeface="Poppins Light" panose="00000400000000000000" pitchFamily="2" charset="0"/>
            </a:endParaRPr>
          </a:p>
        </p:txBody>
      </p:sp>
      <p:sp>
        <p:nvSpPr>
          <p:cNvPr id="20" name="Oval 19">
            <a:extLst>
              <a:ext uri="{FF2B5EF4-FFF2-40B4-BE49-F238E27FC236}">
                <a16:creationId xmlns:a16="http://schemas.microsoft.com/office/drawing/2014/main" id="{9F7B1DF8-4AD2-4744-B8AC-4BC3FED050F3}"/>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a:t>
            </a:r>
          </a:p>
        </p:txBody>
      </p:sp>
    </p:spTree>
    <p:extLst>
      <p:ext uri="{BB962C8B-B14F-4D97-AF65-F5344CB8AC3E}">
        <p14:creationId xmlns:p14="http://schemas.microsoft.com/office/powerpoint/2010/main" val="2973040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1"/>
            <a:ext cx="930632" cy="45617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9378614" y="3894337"/>
            <a:ext cx="4341318" cy="307777"/>
          </a:xfrm>
          <a:prstGeom prst="rect">
            <a:avLst/>
          </a:prstGeom>
          <a:noFill/>
        </p:spPr>
        <p:txBody>
          <a:bodyPr wrap="square" rtlCol="0">
            <a:spAutoFit/>
          </a:bodyPr>
          <a:lstStyle/>
          <a:p>
            <a:r>
              <a:rPr lang="fr-FR" sz="1400" dirty="0" err="1">
                <a:solidFill>
                  <a:schemeClr val="bg1"/>
                </a:solidFill>
                <a:latin typeface="Poppins Medium" panose="00000600000000000000" pitchFamily="2" charset="0"/>
                <a:cs typeface="Poppins Medium" panose="00000600000000000000" pitchFamily="2" charset="0"/>
              </a:rPr>
              <a:t>Supervised</a:t>
            </a:r>
            <a:r>
              <a:rPr lang="fr-FR" sz="1400" dirty="0">
                <a:solidFill>
                  <a:schemeClr val="bg1"/>
                </a:solidFill>
                <a:latin typeface="Poppins Medium" panose="00000600000000000000" pitchFamily="2" charset="0"/>
                <a:cs typeface="Poppins Medium" panose="00000600000000000000" pitchFamily="2" charset="0"/>
              </a:rPr>
              <a:t> Learning + Multi-output classifier</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46539" y="-234530"/>
              <a:ext cx="12580278" cy="10618479"/>
            </p:xfrm>
            <a:graphic>
              <a:graphicData uri="http://schemas.microsoft.com/office/drawing/2017/model3d">
                <am3d:model3d r:embed="rId3">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sp>
        <p:nvSpPr>
          <p:cNvPr id="7" name="Rectangle 6">
            <a:extLst>
              <a:ext uri="{FF2B5EF4-FFF2-40B4-BE49-F238E27FC236}">
                <a16:creationId xmlns:a16="http://schemas.microsoft.com/office/drawing/2014/main" id="{9ABC1EAF-A96C-48EB-B14D-E7AB13144987}"/>
              </a:ext>
            </a:extLst>
          </p:cNvPr>
          <p:cNvSpPr/>
          <p:nvPr/>
        </p:nvSpPr>
        <p:spPr>
          <a:xfrm>
            <a:off x="81280" y="214477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categorization</a:t>
            </a:r>
            <a:endParaRPr lang="fr-FR" sz="1400" dirty="0"/>
          </a:p>
        </p:txBody>
      </p:sp>
      <p:sp>
        <p:nvSpPr>
          <p:cNvPr id="13" name="Rectangle 12">
            <a:extLst>
              <a:ext uri="{FF2B5EF4-FFF2-40B4-BE49-F238E27FC236}">
                <a16:creationId xmlns:a16="http://schemas.microsoft.com/office/drawing/2014/main" id="{B1ED1758-107E-4E23-B8B4-7A2DB93A40A3}"/>
              </a:ext>
            </a:extLst>
          </p:cNvPr>
          <p:cNvSpPr/>
          <p:nvPr/>
        </p:nvSpPr>
        <p:spPr>
          <a:xfrm>
            <a:off x="81280" y="3173963"/>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Algorithms</a:t>
            </a:r>
            <a:endParaRPr lang="fr-FR" sz="1400" dirty="0"/>
          </a:p>
        </p:txBody>
      </p:sp>
      <p:pic>
        <p:nvPicPr>
          <p:cNvPr id="6" name="Picture 5">
            <a:extLst>
              <a:ext uri="{FF2B5EF4-FFF2-40B4-BE49-F238E27FC236}">
                <a16:creationId xmlns:a16="http://schemas.microsoft.com/office/drawing/2014/main" id="{708D30CF-025F-43F5-B06D-167FED81726B}"/>
              </a:ext>
            </a:extLst>
          </p:cNvPr>
          <p:cNvPicPr>
            <a:picLocks noChangeAspect="1"/>
          </p:cNvPicPr>
          <p:nvPr/>
        </p:nvPicPr>
        <p:blipFill rotWithShape="1">
          <a:blip r:embed="rId7">
            <a:extLst>
              <a:ext uri="{28A0092B-C50C-407E-A947-70E740481C1C}">
                <a14:useLocalDpi xmlns:a14="http://schemas.microsoft.com/office/drawing/2010/main" val="0"/>
              </a:ext>
            </a:extLst>
          </a:blip>
          <a:srcRect t="759" b="9839"/>
          <a:stretch/>
        </p:blipFill>
        <p:spPr>
          <a:xfrm>
            <a:off x="1840576" y="1707436"/>
            <a:ext cx="8040271" cy="4561712"/>
          </a:xfrm>
          <a:prstGeom prst="rect">
            <a:avLst/>
          </a:prstGeom>
        </p:spPr>
      </p:pic>
      <p:sp>
        <p:nvSpPr>
          <p:cNvPr id="14" name="Oval 13">
            <a:extLst>
              <a:ext uri="{FF2B5EF4-FFF2-40B4-BE49-F238E27FC236}">
                <a16:creationId xmlns:a16="http://schemas.microsoft.com/office/drawing/2014/main" id="{D1A1E0CA-1CA2-4705-B283-06E608EE9F49}"/>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Poppins" panose="00000500000000000000" pitchFamily="2" charset="0"/>
                <a:cs typeface="Poppins" panose="00000500000000000000" pitchFamily="2" charset="0"/>
              </a:rPr>
              <a:t>33</a:t>
            </a:r>
          </a:p>
        </p:txBody>
      </p:sp>
    </p:spTree>
    <p:extLst>
      <p:ext uri="{BB962C8B-B14F-4D97-AF65-F5344CB8AC3E}">
        <p14:creationId xmlns:p14="http://schemas.microsoft.com/office/powerpoint/2010/main" val="400968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1"/>
            <a:ext cx="930632" cy="45617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9378614" y="3894337"/>
            <a:ext cx="4341318" cy="307777"/>
          </a:xfrm>
          <a:prstGeom prst="rect">
            <a:avLst/>
          </a:prstGeom>
          <a:noFill/>
        </p:spPr>
        <p:txBody>
          <a:bodyPr wrap="square" rtlCol="0">
            <a:spAutoFit/>
          </a:bodyPr>
          <a:lstStyle/>
          <a:p>
            <a:r>
              <a:rPr lang="fr-FR" sz="1400" dirty="0" err="1">
                <a:solidFill>
                  <a:schemeClr val="bg1"/>
                </a:solidFill>
                <a:latin typeface="Poppins Medium" panose="00000600000000000000" pitchFamily="2" charset="0"/>
                <a:cs typeface="Poppins Medium" panose="00000600000000000000" pitchFamily="2" charset="0"/>
              </a:rPr>
              <a:t>Supervised</a:t>
            </a:r>
            <a:r>
              <a:rPr lang="fr-FR" sz="1400" dirty="0">
                <a:solidFill>
                  <a:schemeClr val="bg1"/>
                </a:solidFill>
                <a:latin typeface="Poppins Medium" panose="00000600000000000000" pitchFamily="2" charset="0"/>
                <a:cs typeface="Poppins Medium" panose="00000600000000000000" pitchFamily="2" charset="0"/>
              </a:rPr>
              <a:t> Learning + Multi-output classifier</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2956648151"/>
                  </p:ext>
                </p:extLst>
              </p:nvPr>
            </p:nvGraphicFramePr>
            <p:xfrm>
              <a:off x="-346539" y="-234530"/>
              <a:ext cx="12580278" cy="10618479"/>
            </p:xfrm>
            <a:graphic>
              <a:graphicData uri="http://schemas.microsoft.com/office/drawing/2017/model3d">
                <am3d:model3d r:embed="rId3">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sp>
        <p:nvSpPr>
          <p:cNvPr id="7" name="Rectangle 6">
            <a:extLst>
              <a:ext uri="{FF2B5EF4-FFF2-40B4-BE49-F238E27FC236}">
                <a16:creationId xmlns:a16="http://schemas.microsoft.com/office/drawing/2014/main" id="{9ABC1EAF-A96C-48EB-B14D-E7AB13144987}"/>
              </a:ext>
            </a:extLst>
          </p:cNvPr>
          <p:cNvSpPr/>
          <p:nvPr/>
        </p:nvSpPr>
        <p:spPr>
          <a:xfrm>
            <a:off x="81280" y="214477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categorization</a:t>
            </a:r>
            <a:endParaRPr lang="fr-FR" sz="1400" dirty="0"/>
          </a:p>
        </p:txBody>
      </p:sp>
      <p:sp>
        <p:nvSpPr>
          <p:cNvPr id="13" name="Rectangle 12">
            <a:extLst>
              <a:ext uri="{FF2B5EF4-FFF2-40B4-BE49-F238E27FC236}">
                <a16:creationId xmlns:a16="http://schemas.microsoft.com/office/drawing/2014/main" id="{B1ED1758-107E-4E23-B8B4-7A2DB93A40A3}"/>
              </a:ext>
            </a:extLst>
          </p:cNvPr>
          <p:cNvSpPr/>
          <p:nvPr/>
        </p:nvSpPr>
        <p:spPr>
          <a:xfrm>
            <a:off x="81280" y="3173963"/>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Algorithms</a:t>
            </a:r>
            <a:endParaRPr lang="fr-FR" sz="1400" dirty="0"/>
          </a:p>
        </p:txBody>
      </p:sp>
      <p:pic>
        <p:nvPicPr>
          <p:cNvPr id="3" name="Picture 2">
            <a:extLst>
              <a:ext uri="{FF2B5EF4-FFF2-40B4-BE49-F238E27FC236}">
                <a16:creationId xmlns:a16="http://schemas.microsoft.com/office/drawing/2014/main" id="{1DC8CEC3-ABB4-44D0-AF25-7F6F0A68EF32}"/>
              </a:ext>
            </a:extLst>
          </p:cNvPr>
          <p:cNvPicPr>
            <a:picLocks noChangeAspect="1"/>
          </p:cNvPicPr>
          <p:nvPr/>
        </p:nvPicPr>
        <p:blipFill rotWithShape="1">
          <a:blip r:embed="rId7">
            <a:extLst>
              <a:ext uri="{28A0092B-C50C-407E-A947-70E740481C1C}">
                <a14:useLocalDpi xmlns:a14="http://schemas.microsoft.com/office/drawing/2010/main" val="0"/>
              </a:ext>
            </a:extLst>
          </a:blip>
          <a:srcRect b="4627"/>
          <a:stretch/>
        </p:blipFill>
        <p:spPr>
          <a:xfrm>
            <a:off x="1840576" y="1686710"/>
            <a:ext cx="8183100" cy="4561712"/>
          </a:xfrm>
          <a:prstGeom prst="rect">
            <a:avLst/>
          </a:prstGeom>
        </p:spPr>
      </p:pic>
      <p:sp>
        <p:nvSpPr>
          <p:cNvPr id="20" name="Rectangle 19">
            <a:extLst>
              <a:ext uri="{FF2B5EF4-FFF2-40B4-BE49-F238E27FC236}">
                <a16:creationId xmlns:a16="http://schemas.microsoft.com/office/drawing/2014/main" id="{15C43BA2-1726-4601-B990-5F75C84ECCFB}"/>
              </a:ext>
            </a:extLst>
          </p:cNvPr>
          <p:cNvSpPr/>
          <p:nvPr/>
        </p:nvSpPr>
        <p:spPr>
          <a:xfrm>
            <a:off x="81280" y="409234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Multi-output</a:t>
            </a:r>
          </a:p>
          <a:p>
            <a:pPr algn="ctr"/>
            <a:r>
              <a:rPr lang="fr-FR" sz="1400" dirty="0"/>
              <a:t>classifier</a:t>
            </a:r>
          </a:p>
        </p:txBody>
      </p:sp>
      <p:sp>
        <p:nvSpPr>
          <p:cNvPr id="15" name="Oval 14">
            <a:extLst>
              <a:ext uri="{FF2B5EF4-FFF2-40B4-BE49-F238E27FC236}">
                <a16:creationId xmlns:a16="http://schemas.microsoft.com/office/drawing/2014/main" id="{659A7931-EBA1-4A79-8B2F-7D4CDF7EDCC7}"/>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Poppins" panose="00000500000000000000" pitchFamily="2" charset="0"/>
                <a:cs typeface="Poppins" panose="00000500000000000000" pitchFamily="2" charset="0"/>
              </a:rPr>
              <a:t>34</a:t>
            </a:r>
          </a:p>
        </p:txBody>
      </p:sp>
    </p:spTree>
    <p:extLst>
      <p:ext uri="{BB962C8B-B14F-4D97-AF65-F5344CB8AC3E}">
        <p14:creationId xmlns:p14="http://schemas.microsoft.com/office/powerpoint/2010/main" val="3868232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1"/>
            <a:ext cx="930632" cy="45617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9378614" y="3894337"/>
            <a:ext cx="4341318" cy="307777"/>
          </a:xfrm>
          <a:prstGeom prst="rect">
            <a:avLst/>
          </a:prstGeom>
          <a:noFill/>
        </p:spPr>
        <p:txBody>
          <a:bodyPr wrap="square" rtlCol="0">
            <a:spAutoFit/>
          </a:bodyPr>
          <a:lstStyle/>
          <a:p>
            <a:r>
              <a:rPr lang="fr-FR" sz="1400" dirty="0" err="1">
                <a:solidFill>
                  <a:schemeClr val="bg1"/>
                </a:solidFill>
                <a:latin typeface="Poppins Medium" panose="00000600000000000000" pitchFamily="2" charset="0"/>
                <a:cs typeface="Poppins Medium" panose="00000600000000000000" pitchFamily="2" charset="0"/>
              </a:rPr>
              <a:t>Supervised</a:t>
            </a:r>
            <a:r>
              <a:rPr lang="fr-FR" sz="1400" dirty="0">
                <a:solidFill>
                  <a:schemeClr val="bg1"/>
                </a:solidFill>
                <a:latin typeface="Poppins Medium" panose="00000600000000000000" pitchFamily="2" charset="0"/>
                <a:cs typeface="Poppins Medium" panose="00000600000000000000" pitchFamily="2" charset="0"/>
              </a:rPr>
              <a:t> Learning + Multi-output classifier</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46539" y="-234530"/>
              <a:ext cx="12580278" cy="10618479"/>
            </p:xfrm>
            <a:graphic>
              <a:graphicData uri="http://schemas.microsoft.com/office/drawing/2017/model3d">
                <am3d:model3d r:embed="rId3">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sp>
        <p:nvSpPr>
          <p:cNvPr id="7" name="Rectangle 6">
            <a:extLst>
              <a:ext uri="{FF2B5EF4-FFF2-40B4-BE49-F238E27FC236}">
                <a16:creationId xmlns:a16="http://schemas.microsoft.com/office/drawing/2014/main" id="{9ABC1EAF-A96C-48EB-B14D-E7AB13144987}"/>
              </a:ext>
            </a:extLst>
          </p:cNvPr>
          <p:cNvSpPr/>
          <p:nvPr/>
        </p:nvSpPr>
        <p:spPr>
          <a:xfrm>
            <a:off x="81280" y="214477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categorization</a:t>
            </a:r>
            <a:endParaRPr lang="fr-FR" sz="1400" dirty="0"/>
          </a:p>
        </p:txBody>
      </p:sp>
      <p:sp>
        <p:nvSpPr>
          <p:cNvPr id="13" name="Rectangle 12">
            <a:extLst>
              <a:ext uri="{FF2B5EF4-FFF2-40B4-BE49-F238E27FC236}">
                <a16:creationId xmlns:a16="http://schemas.microsoft.com/office/drawing/2014/main" id="{B1ED1758-107E-4E23-B8B4-7A2DB93A40A3}"/>
              </a:ext>
            </a:extLst>
          </p:cNvPr>
          <p:cNvSpPr/>
          <p:nvPr/>
        </p:nvSpPr>
        <p:spPr>
          <a:xfrm>
            <a:off x="81280" y="3173963"/>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Algorithms</a:t>
            </a:r>
            <a:endParaRPr lang="fr-FR" sz="1400" dirty="0"/>
          </a:p>
        </p:txBody>
      </p:sp>
      <p:pic>
        <p:nvPicPr>
          <p:cNvPr id="3" name="Picture 2">
            <a:extLst>
              <a:ext uri="{FF2B5EF4-FFF2-40B4-BE49-F238E27FC236}">
                <a16:creationId xmlns:a16="http://schemas.microsoft.com/office/drawing/2014/main" id="{1DC8CEC3-ABB4-44D0-AF25-7F6F0A68EF32}"/>
              </a:ext>
            </a:extLst>
          </p:cNvPr>
          <p:cNvPicPr>
            <a:picLocks noChangeAspect="1"/>
          </p:cNvPicPr>
          <p:nvPr/>
        </p:nvPicPr>
        <p:blipFill rotWithShape="1">
          <a:blip r:embed="rId7">
            <a:extLst>
              <a:ext uri="{28A0092B-C50C-407E-A947-70E740481C1C}">
                <a14:useLocalDpi xmlns:a14="http://schemas.microsoft.com/office/drawing/2010/main" val="0"/>
              </a:ext>
            </a:extLst>
          </a:blip>
          <a:srcRect t="448" b="5045"/>
          <a:stretch/>
        </p:blipFill>
        <p:spPr>
          <a:xfrm>
            <a:off x="1840576" y="1686709"/>
            <a:ext cx="8183100" cy="4532173"/>
          </a:xfrm>
          <a:prstGeom prst="rect">
            <a:avLst/>
          </a:prstGeom>
        </p:spPr>
      </p:pic>
      <p:sp>
        <p:nvSpPr>
          <p:cNvPr id="15" name="Rectangle 14">
            <a:extLst>
              <a:ext uri="{FF2B5EF4-FFF2-40B4-BE49-F238E27FC236}">
                <a16:creationId xmlns:a16="http://schemas.microsoft.com/office/drawing/2014/main" id="{F3A2DDD0-0166-43D0-870E-81B722F324B7}"/>
              </a:ext>
            </a:extLst>
          </p:cNvPr>
          <p:cNvSpPr/>
          <p:nvPr/>
        </p:nvSpPr>
        <p:spPr>
          <a:xfrm>
            <a:off x="81280" y="409234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Multi-output</a:t>
            </a:r>
          </a:p>
          <a:p>
            <a:pPr algn="ctr"/>
            <a:r>
              <a:rPr lang="fr-FR" sz="1400" dirty="0"/>
              <a:t>classifier</a:t>
            </a:r>
          </a:p>
        </p:txBody>
      </p:sp>
      <p:sp>
        <p:nvSpPr>
          <p:cNvPr id="20" name="Oval 19">
            <a:extLst>
              <a:ext uri="{FF2B5EF4-FFF2-40B4-BE49-F238E27FC236}">
                <a16:creationId xmlns:a16="http://schemas.microsoft.com/office/drawing/2014/main" id="{1170E06E-00EE-4C94-BF9B-AEABA901CB2A}"/>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Poppins" panose="00000500000000000000" pitchFamily="2" charset="0"/>
                <a:cs typeface="Poppins" panose="00000500000000000000" pitchFamily="2" charset="0"/>
              </a:rPr>
              <a:t>35</a:t>
            </a:r>
          </a:p>
        </p:txBody>
      </p:sp>
    </p:spTree>
    <p:extLst>
      <p:ext uri="{BB962C8B-B14F-4D97-AF65-F5344CB8AC3E}">
        <p14:creationId xmlns:p14="http://schemas.microsoft.com/office/powerpoint/2010/main" val="343789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1"/>
            <a:ext cx="930632" cy="45617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9378614" y="3894337"/>
            <a:ext cx="4341318" cy="307777"/>
          </a:xfrm>
          <a:prstGeom prst="rect">
            <a:avLst/>
          </a:prstGeom>
          <a:noFill/>
        </p:spPr>
        <p:txBody>
          <a:bodyPr wrap="square" rtlCol="0">
            <a:spAutoFit/>
          </a:bodyPr>
          <a:lstStyle/>
          <a:p>
            <a:r>
              <a:rPr lang="fr-FR" sz="1400" dirty="0" err="1">
                <a:solidFill>
                  <a:schemeClr val="bg1"/>
                </a:solidFill>
                <a:latin typeface="Poppins Medium" panose="00000600000000000000" pitchFamily="2" charset="0"/>
                <a:cs typeface="Poppins Medium" panose="00000600000000000000" pitchFamily="2" charset="0"/>
              </a:rPr>
              <a:t>Supervised</a:t>
            </a:r>
            <a:r>
              <a:rPr lang="fr-FR" sz="1400" dirty="0">
                <a:solidFill>
                  <a:schemeClr val="bg1"/>
                </a:solidFill>
                <a:latin typeface="Poppins Medium" panose="00000600000000000000" pitchFamily="2" charset="0"/>
                <a:cs typeface="Poppins Medium" panose="00000600000000000000" pitchFamily="2" charset="0"/>
              </a:rPr>
              <a:t> Learning + Multi-output classifier</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46539" y="-234530"/>
              <a:ext cx="12580278" cy="10618479"/>
            </p:xfrm>
            <a:graphic>
              <a:graphicData uri="http://schemas.microsoft.com/office/drawing/2017/model3d">
                <am3d:model3d r:embed="rId3">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sp>
        <p:nvSpPr>
          <p:cNvPr id="7" name="Rectangle 6">
            <a:extLst>
              <a:ext uri="{FF2B5EF4-FFF2-40B4-BE49-F238E27FC236}">
                <a16:creationId xmlns:a16="http://schemas.microsoft.com/office/drawing/2014/main" id="{9ABC1EAF-A96C-48EB-B14D-E7AB13144987}"/>
              </a:ext>
            </a:extLst>
          </p:cNvPr>
          <p:cNvSpPr/>
          <p:nvPr/>
        </p:nvSpPr>
        <p:spPr>
          <a:xfrm>
            <a:off x="81280" y="214477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categorization</a:t>
            </a:r>
            <a:endParaRPr lang="fr-FR" sz="1400" dirty="0"/>
          </a:p>
        </p:txBody>
      </p:sp>
      <p:sp>
        <p:nvSpPr>
          <p:cNvPr id="13" name="Rectangle 12">
            <a:extLst>
              <a:ext uri="{FF2B5EF4-FFF2-40B4-BE49-F238E27FC236}">
                <a16:creationId xmlns:a16="http://schemas.microsoft.com/office/drawing/2014/main" id="{B1ED1758-107E-4E23-B8B4-7A2DB93A40A3}"/>
              </a:ext>
            </a:extLst>
          </p:cNvPr>
          <p:cNvSpPr/>
          <p:nvPr/>
        </p:nvSpPr>
        <p:spPr>
          <a:xfrm>
            <a:off x="81280" y="3173963"/>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Algorithms</a:t>
            </a:r>
            <a:endParaRPr lang="fr-FR" sz="1400" dirty="0"/>
          </a:p>
        </p:txBody>
      </p:sp>
      <p:pic>
        <p:nvPicPr>
          <p:cNvPr id="3" name="Picture 2">
            <a:extLst>
              <a:ext uri="{FF2B5EF4-FFF2-40B4-BE49-F238E27FC236}">
                <a16:creationId xmlns:a16="http://schemas.microsoft.com/office/drawing/2014/main" id="{1DC8CEC3-ABB4-44D0-AF25-7F6F0A68EF32}"/>
              </a:ext>
            </a:extLst>
          </p:cNvPr>
          <p:cNvPicPr>
            <a:picLocks noChangeAspect="1"/>
          </p:cNvPicPr>
          <p:nvPr/>
        </p:nvPicPr>
        <p:blipFill rotWithShape="1">
          <a:blip r:embed="rId7">
            <a:extLst>
              <a:ext uri="{28A0092B-C50C-407E-A947-70E740481C1C}">
                <a14:useLocalDpi xmlns:a14="http://schemas.microsoft.com/office/drawing/2010/main" val="0"/>
              </a:ext>
            </a:extLst>
          </a:blip>
          <a:srcRect t="448" b="5045"/>
          <a:stretch/>
        </p:blipFill>
        <p:spPr>
          <a:xfrm>
            <a:off x="1840576" y="1686709"/>
            <a:ext cx="8183100" cy="4532173"/>
          </a:xfrm>
          <a:prstGeom prst="rect">
            <a:avLst/>
          </a:prstGeom>
        </p:spPr>
      </p:pic>
      <p:sp>
        <p:nvSpPr>
          <p:cNvPr id="2" name="Rectangle 1">
            <a:extLst>
              <a:ext uri="{FF2B5EF4-FFF2-40B4-BE49-F238E27FC236}">
                <a16:creationId xmlns:a16="http://schemas.microsoft.com/office/drawing/2014/main" id="{381AD5B1-C8B6-4E94-BA1F-0FBC4615BA4E}"/>
              </a:ext>
            </a:extLst>
          </p:cNvPr>
          <p:cNvSpPr/>
          <p:nvPr/>
        </p:nvSpPr>
        <p:spPr>
          <a:xfrm>
            <a:off x="2303362" y="1877566"/>
            <a:ext cx="1828800" cy="3917911"/>
          </a:xfrm>
          <a:prstGeom prst="rect">
            <a:avLst/>
          </a:prstGeom>
          <a:noFill/>
          <a:ln w="38100">
            <a:solidFill>
              <a:srgbClr val="A037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31C26DD2-46FE-4A64-9575-3B855FD834C2}"/>
              </a:ext>
            </a:extLst>
          </p:cNvPr>
          <p:cNvSpPr/>
          <p:nvPr/>
        </p:nvSpPr>
        <p:spPr>
          <a:xfrm>
            <a:off x="81280" y="4150215"/>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Multi-output</a:t>
            </a:r>
          </a:p>
          <a:p>
            <a:pPr algn="ctr"/>
            <a:r>
              <a:rPr lang="fr-FR" sz="1400" dirty="0"/>
              <a:t>classifier</a:t>
            </a:r>
          </a:p>
        </p:txBody>
      </p:sp>
      <p:sp>
        <p:nvSpPr>
          <p:cNvPr id="20" name="Oval 19">
            <a:extLst>
              <a:ext uri="{FF2B5EF4-FFF2-40B4-BE49-F238E27FC236}">
                <a16:creationId xmlns:a16="http://schemas.microsoft.com/office/drawing/2014/main" id="{2A4C523E-8CD8-438D-AB1D-4D703EE775D7}"/>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Poppins" panose="00000500000000000000" pitchFamily="2" charset="0"/>
                <a:cs typeface="Poppins" panose="00000500000000000000" pitchFamily="2" charset="0"/>
              </a:rPr>
              <a:t>36</a:t>
            </a:r>
          </a:p>
        </p:txBody>
      </p:sp>
    </p:spTree>
    <p:extLst>
      <p:ext uri="{BB962C8B-B14F-4D97-AF65-F5344CB8AC3E}">
        <p14:creationId xmlns:p14="http://schemas.microsoft.com/office/powerpoint/2010/main" val="242305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745C3D-B2F4-4AC2-8E47-62442B4C3634}"/>
              </a:ext>
            </a:extLst>
          </p:cNvPr>
          <p:cNvSpPr/>
          <p:nvPr/>
        </p:nvSpPr>
        <p:spPr>
          <a:xfrm>
            <a:off x="11041000" y="1657171"/>
            <a:ext cx="930632" cy="45617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151FBA8-54E3-4EE8-8C57-C4D24C1B9ABF}"/>
              </a:ext>
            </a:extLst>
          </p:cNvPr>
          <p:cNvSpPr txBox="1"/>
          <p:nvPr/>
        </p:nvSpPr>
        <p:spPr>
          <a:xfrm rot="5400000">
            <a:off x="9378614" y="3894337"/>
            <a:ext cx="4341318" cy="307777"/>
          </a:xfrm>
          <a:prstGeom prst="rect">
            <a:avLst/>
          </a:prstGeom>
          <a:noFill/>
        </p:spPr>
        <p:txBody>
          <a:bodyPr wrap="square" rtlCol="0">
            <a:spAutoFit/>
          </a:bodyPr>
          <a:lstStyle/>
          <a:p>
            <a:r>
              <a:rPr lang="fr-FR" sz="1400" dirty="0" err="1">
                <a:solidFill>
                  <a:schemeClr val="bg1"/>
                </a:solidFill>
                <a:latin typeface="Poppins Medium" panose="00000600000000000000" pitchFamily="2" charset="0"/>
                <a:cs typeface="Poppins Medium" panose="00000600000000000000" pitchFamily="2" charset="0"/>
              </a:rPr>
              <a:t>Supervised</a:t>
            </a:r>
            <a:r>
              <a:rPr lang="fr-FR" sz="1400" dirty="0">
                <a:solidFill>
                  <a:schemeClr val="bg1"/>
                </a:solidFill>
                <a:latin typeface="Poppins Medium" panose="00000600000000000000" pitchFamily="2" charset="0"/>
                <a:cs typeface="Poppins Medium" panose="00000600000000000000" pitchFamily="2" charset="0"/>
              </a:rPr>
              <a:t> Learning + Multi-output classifier</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783104024"/>
                  </p:ext>
                </p:extLst>
              </p:nvPr>
            </p:nvGraphicFramePr>
            <p:xfrm>
              <a:off x="-346539" y="-234530"/>
              <a:ext cx="12580278" cy="10618479"/>
            </p:xfrm>
            <a:graphic>
              <a:graphicData uri="http://schemas.microsoft.com/office/drawing/2017/model3d">
                <am3d:model3d r:embed="rId3">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nvGraphicFramePr>
            <p:xfrm>
              <a:off x="11556632" y="5795477"/>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556632" y="5795477"/>
                <a:ext cx="570056" cy="540085"/>
              </a:xfrm>
              <a:prstGeom prst="rect">
                <a:avLst/>
              </a:prstGeom>
            </p:spPr>
          </p:pic>
        </mc:Fallback>
      </mc:AlternateContent>
      <p:sp>
        <p:nvSpPr>
          <p:cNvPr id="7" name="Rectangle 6">
            <a:extLst>
              <a:ext uri="{FF2B5EF4-FFF2-40B4-BE49-F238E27FC236}">
                <a16:creationId xmlns:a16="http://schemas.microsoft.com/office/drawing/2014/main" id="{9ABC1EAF-A96C-48EB-B14D-E7AB13144987}"/>
              </a:ext>
            </a:extLst>
          </p:cNvPr>
          <p:cNvSpPr/>
          <p:nvPr/>
        </p:nvSpPr>
        <p:spPr>
          <a:xfrm>
            <a:off x="81280" y="2144772"/>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categorization</a:t>
            </a:r>
            <a:endParaRPr lang="fr-FR" sz="1400" dirty="0"/>
          </a:p>
        </p:txBody>
      </p:sp>
      <p:sp>
        <p:nvSpPr>
          <p:cNvPr id="13" name="Rectangle 12">
            <a:extLst>
              <a:ext uri="{FF2B5EF4-FFF2-40B4-BE49-F238E27FC236}">
                <a16:creationId xmlns:a16="http://schemas.microsoft.com/office/drawing/2014/main" id="{B1ED1758-107E-4E23-B8B4-7A2DB93A40A3}"/>
              </a:ext>
            </a:extLst>
          </p:cNvPr>
          <p:cNvSpPr/>
          <p:nvPr/>
        </p:nvSpPr>
        <p:spPr>
          <a:xfrm>
            <a:off x="81280" y="3173963"/>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err="1"/>
              <a:t>Algorithms</a:t>
            </a:r>
            <a:endParaRPr lang="fr-FR" sz="1400" dirty="0"/>
          </a:p>
        </p:txBody>
      </p:sp>
      <p:sp>
        <p:nvSpPr>
          <p:cNvPr id="15" name="Rectangle 14">
            <a:extLst>
              <a:ext uri="{FF2B5EF4-FFF2-40B4-BE49-F238E27FC236}">
                <a16:creationId xmlns:a16="http://schemas.microsoft.com/office/drawing/2014/main" id="{31C26DD2-46FE-4A64-9575-3B855FD834C2}"/>
              </a:ext>
            </a:extLst>
          </p:cNvPr>
          <p:cNvSpPr/>
          <p:nvPr/>
        </p:nvSpPr>
        <p:spPr>
          <a:xfrm>
            <a:off x="81280" y="4150215"/>
            <a:ext cx="1404912"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Multi-output</a:t>
            </a:r>
          </a:p>
          <a:p>
            <a:pPr algn="ctr"/>
            <a:r>
              <a:rPr lang="fr-FR" sz="1400" dirty="0"/>
              <a:t>classifier</a:t>
            </a:r>
          </a:p>
        </p:txBody>
      </p:sp>
      <p:pic>
        <p:nvPicPr>
          <p:cNvPr id="14" name="Picture 13">
            <a:extLst>
              <a:ext uri="{FF2B5EF4-FFF2-40B4-BE49-F238E27FC236}">
                <a16:creationId xmlns:a16="http://schemas.microsoft.com/office/drawing/2014/main" id="{F7D18497-CC32-4DE9-ABD8-3E94633C9B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4890" y="1718480"/>
            <a:ext cx="8081909" cy="4561712"/>
          </a:xfrm>
          <a:prstGeom prst="rect">
            <a:avLst/>
          </a:prstGeom>
        </p:spPr>
      </p:pic>
      <p:sp>
        <p:nvSpPr>
          <p:cNvPr id="20" name="Oval 19">
            <a:extLst>
              <a:ext uri="{FF2B5EF4-FFF2-40B4-BE49-F238E27FC236}">
                <a16:creationId xmlns:a16="http://schemas.microsoft.com/office/drawing/2014/main" id="{E0D6AA0C-A0AB-4591-918A-A7D862E15716}"/>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Poppins" panose="00000500000000000000" pitchFamily="2" charset="0"/>
                <a:cs typeface="Poppins" panose="00000500000000000000" pitchFamily="2" charset="0"/>
              </a:rPr>
              <a:t>37</a:t>
            </a:r>
          </a:p>
        </p:txBody>
      </p:sp>
    </p:spTree>
    <p:extLst>
      <p:ext uri="{BB962C8B-B14F-4D97-AF65-F5344CB8AC3E}">
        <p14:creationId xmlns:p14="http://schemas.microsoft.com/office/powerpoint/2010/main" val="5644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46539" y="-234530"/>
              <a:ext cx="12580278" cy="10618479"/>
            </p:xfrm>
            <a:graphic>
              <a:graphicData uri="http://schemas.microsoft.com/office/drawing/2017/model3d">
                <am3d:model3d r:embed="rId2">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3"/>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3"/>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2655196184"/>
                  </p:ext>
                </p:extLst>
              </p:nvPr>
            </p:nvGraphicFramePr>
            <p:xfrm>
              <a:off x="9379853" y="818563"/>
              <a:ext cx="570056" cy="540085"/>
            </p:xfrm>
            <a:graphic>
              <a:graphicData uri="http://schemas.microsoft.com/office/drawing/2017/model3d">
                <am3d:model3d r:embed="rId4">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5"/>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5"/>
              <a:stretch>
                <a:fillRect/>
              </a:stretch>
            </p:blipFill>
            <p:spPr>
              <a:xfrm>
                <a:off x="9379853" y="818563"/>
                <a:ext cx="570056" cy="540085"/>
              </a:xfrm>
              <a:prstGeom prst="rect">
                <a:avLst/>
              </a:prstGeom>
            </p:spPr>
          </p:pic>
        </mc:Fallback>
      </mc:AlternateContent>
      <p:sp>
        <p:nvSpPr>
          <p:cNvPr id="10" name="Oval 9">
            <a:extLst>
              <a:ext uri="{FF2B5EF4-FFF2-40B4-BE49-F238E27FC236}">
                <a16:creationId xmlns:a16="http://schemas.microsoft.com/office/drawing/2014/main" id="{9AE82551-8EF5-4F1E-8CE1-F139F2E6C096}"/>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Poppins" panose="00000500000000000000" pitchFamily="2" charset="0"/>
                <a:cs typeface="Poppins" panose="00000500000000000000" pitchFamily="2" charset="0"/>
              </a:rPr>
              <a:t>38</a:t>
            </a:r>
          </a:p>
        </p:txBody>
      </p:sp>
    </p:spTree>
    <p:extLst>
      <p:ext uri="{BB962C8B-B14F-4D97-AF65-F5344CB8AC3E}">
        <p14:creationId xmlns:p14="http://schemas.microsoft.com/office/powerpoint/2010/main" val="126028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46539" y="-234530"/>
              <a:ext cx="12580278" cy="10618479"/>
            </p:xfrm>
            <a:graphic>
              <a:graphicData uri="http://schemas.microsoft.com/office/drawing/2017/model3d">
                <am3d:model3d r:embed="rId3">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1054361702"/>
                  </p:ext>
                </p:extLst>
              </p:nvPr>
            </p:nvGraphicFramePr>
            <p:xfrm>
              <a:off x="9379853" y="818563"/>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9379853" y="818563"/>
                <a:ext cx="570056" cy="540085"/>
              </a:xfrm>
              <a:prstGeom prst="rect">
                <a:avLst/>
              </a:prstGeom>
            </p:spPr>
          </p:pic>
        </mc:Fallback>
      </mc:AlternateContent>
      <p:pic>
        <p:nvPicPr>
          <p:cNvPr id="3" name="Picture 2">
            <a:extLst>
              <a:ext uri="{FF2B5EF4-FFF2-40B4-BE49-F238E27FC236}">
                <a16:creationId xmlns:a16="http://schemas.microsoft.com/office/drawing/2014/main" id="{196BBEC0-04F2-4972-AB7D-181C520FC7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6644" y="2889887"/>
            <a:ext cx="1889760" cy="1889760"/>
          </a:xfrm>
          <a:prstGeom prst="rect">
            <a:avLst/>
          </a:prstGeom>
        </p:spPr>
      </p:pic>
      <p:sp>
        <p:nvSpPr>
          <p:cNvPr id="10" name="Oval 9">
            <a:extLst>
              <a:ext uri="{FF2B5EF4-FFF2-40B4-BE49-F238E27FC236}">
                <a16:creationId xmlns:a16="http://schemas.microsoft.com/office/drawing/2014/main" id="{00E99C14-49FC-4B91-B555-E2E7DD620680}"/>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Poppins" panose="00000500000000000000" pitchFamily="2" charset="0"/>
                <a:cs typeface="Poppins" panose="00000500000000000000" pitchFamily="2" charset="0"/>
              </a:rPr>
              <a:t>39</a:t>
            </a:r>
          </a:p>
        </p:txBody>
      </p:sp>
    </p:spTree>
    <p:extLst>
      <p:ext uri="{BB962C8B-B14F-4D97-AF65-F5344CB8AC3E}">
        <p14:creationId xmlns:p14="http://schemas.microsoft.com/office/powerpoint/2010/main" val="345084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46539" y="-234530"/>
              <a:ext cx="12580278" cy="10618479"/>
            </p:xfrm>
            <a:graphic>
              <a:graphicData uri="http://schemas.microsoft.com/office/drawing/2017/model3d">
                <am3d:model3d r:embed="rId3">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4"/>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p:pic>
        <p:nvPicPr>
          <p:cNvPr id="3" name="Picture 2">
            <a:extLst>
              <a:ext uri="{FF2B5EF4-FFF2-40B4-BE49-F238E27FC236}">
                <a16:creationId xmlns:a16="http://schemas.microsoft.com/office/drawing/2014/main" id="{196BBEC0-04F2-4972-AB7D-181C520FC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644" y="2889887"/>
            <a:ext cx="1889760" cy="1889760"/>
          </a:xfrm>
          <a:prstGeom prst="rect">
            <a:avLst/>
          </a:prstGeom>
        </p:spPr>
      </p:pic>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1593671353"/>
                  </p:ext>
                </p:extLst>
              </p:nvPr>
            </p:nvGraphicFramePr>
            <p:xfrm>
              <a:off x="6151144" y="4134279"/>
              <a:ext cx="570056" cy="540085"/>
            </p:xfrm>
            <a:graphic>
              <a:graphicData uri="http://schemas.microsoft.com/office/drawing/2017/model3d">
                <am3d:model3d r:embed="rId6">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7"/>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7"/>
              <a:stretch>
                <a:fillRect/>
              </a:stretch>
            </p:blipFill>
            <p:spPr>
              <a:xfrm>
                <a:off x="6151144" y="4134279"/>
                <a:ext cx="570056" cy="540085"/>
              </a:xfrm>
              <a:prstGeom prst="rect">
                <a:avLst/>
              </a:prstGeom>
            </p:spPr>
          </p:pic>
        </mc:Fallback>
      </mc:AlternateContent>
      <p:sp>
        <p:nvSpPr>
          <p:cNvPr id="10" name="Oval 9">
            <a:extLst>
              <a:ext uri="{FF2B5EF4-FFF2-40B4-BE49-F238E27FC236}">
                <a16:creationId xmlns:a16="http://schemas.microsoft.com/office/drawing/2014/main" id="{15BB65E5-153A-49CE-AC5D-163B768878FD}"/>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Poppins" panose="00000500000000000000" pitchFamily="2" charset="0"/>
                <a:cs typeface="Poppins" panose="00000500000000000000" pitchFamily="2" charset="0"/>
              </a:rPr>
              <a:t>39</a:t>
            </a:r>
          </a:p>
        </p:txBody>
      </p:sp>
    </p:spTree>
    <p:extLst>
      <p:ext uri="{BB962C8B-B14F-4D97-AF65-F5344CB8AC3E}">
        <p14:creationId xmlns:p14="http://schemas.microsoft.com/office/powerpoint/2010/main" val="1841265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346539" y="-234530"/>
              <a:ext cx="12580278" cy="10618479"/>
            </p:xfrm>
            <a:graphic>
              <a:graphicData uri="http://schemas.microsoft.com/office/drawing/2017/model3d">
                <am3d:model3d r:embed="rId4">
                  <am3d:spPr>
                    <a:xfrm>
                      <a:off x="0" y="0"/>
                      <a:ext cx="12580278" cy="10618479"/>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807119" ay="33179" az="7960"/>
                    <am3d:postTrans dx="0" dy="0" dz="0"/>
                  </am3d:trans>
                  <am3d:raster rName="Office3DRenderer" rVer="16.0.8326">
                    <am3d:blip r:embed="rId5"/>
                  </am3d:raster>
                  <am3d:objViewport viewportSz="17132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5"/>
              <a:stretch>
                <a:fillRect/>
              </a:stretch>
            </p:blipFill>
            <p:spPr>
              <a:xfrm>
                <a:off x="-346539" y="-234530"/>
                <a:ext cx="12580278" cy="10618479"/>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1758982369"/>
                  </p:ext>
                </p:extLst>
              </p:nvPr>
            </p:nvGraphicFramePr>
            <p:xfrm>
              <a:off x="11026752" y="3921215"/>
              <a:ext cx="570056" cy="540085"/>
            </p:xfrm>
            <a:graphic>
              <a:graphicData uri="http://schemas.microsoft.com/office/drawing/2017/model3d">
                <am3d:model3d r:embed="rId6">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7"/>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7"/>
              <a:stretch>
                <a:fillRect/>
              </a:stretch>
            </p:blipFill>
            <p:spPr>
              <a:xfrm>
                <a:off x="11026752" y="3921215"/>
                <a:ext cx="570056" cy="540085"/>
              </a:xfrm>
              <a:prstGeom prst="rect">
                <a:avLst/>
              </a:prstGeom>
            </p:spPr>
          </p:pic>
        </mc:Fallback>
      </mc:AlternateContent>
      <p:pic>
        <p:nvPicPr>
          <p:cNvPr id="5" name="Video 2">
            <a:hlinkClick r:id="" action="ppaction://media"/>
            <a:extLst>
              <a:ext uri="{FF2B5EF4-FFF2-40B4-BE49-F238E27FC236}">
                <a16:creationId xmlns:a16="http://schemas.microsoft.com/office/drawing/2014/main" id="{7BDB2551-7860-400F-BD27-9CD60953126C}"/>
              </a:ext>
            </a:extLst>
          </p:cNvPr>
          <p:cNvPicPr>
            <a:picLocks noChangeAspect="1"/>
          </p:cNvPicPr>
          <p:nvPr>
            <a:videoFile r:link="rId1"/>
            <p:extLst>
              <p:ext uri="{DAA4B4D4-6D71-4841-9C94-3DE7FCFB9230}">
                <p14:media xmlns:p14="http://schemas.microsoft.com/office/powerpoint/2010/main" r:embed="rId2">
                  <p14:trim st="7109" end="28170"/>
                </p14:media>
              </p:ext>
            </p:extLst>
          </p:nvPr>
        </p:nvPicPr>
        <p:blipFill>
          <a:blip r:embed="rId8"/>
          <a:stretch>
            <a:fillRect/>
          </a:stretch>
        </p:blipFill>
        <p:spPr>
          <a:xfrm>
            <a:off x="1821978" y="1767813"/>
            <a:ext cx="8243244" cy="4636825"/>
          </a:xfrm>
          <a:prstGeom prst="rect">
            <a:avLst/>
          </a:prstGeom>
        </p:spPr>
      </p:pic>
      <p:sp>
        <p:nvSpPr>
          <p:cNvPr id="12" name="Oval 11">
            <a:extLst>
              <a:ext uri="{FF2B5EF4-FFF2-40B4-BE49-F238E27FC236}">
                <a16:creationId xmlns:a16="http://schemas.microsoft.com/office/drawing/2014/main" id="{8D0B1DE4-D69D-45E5-831F-D97E13CBA545}"/>
              </a:ext>
            </a:extLst>
          </p:cNvPr>
          <p:cNvSpPr/>
          <p:nvPr/>
        </p:nvSpPr>
        <p:spPr>
          <a:xfrm>
            <a:off x="11305656" y="6314039"/>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Poppins" panose="00000500000000000000" pitchFamily="2" charset="0"/>
                <a:cs typeface="Poppins" panose="00000500000000000000" pitchFamily="2" charset="0"/>
              </a:rPr>
              <a:t>40</a:t>
            </a:r>
          </a:p>
        </p:txBody>
      </p:sp>
    </p:spTree>
    <p:extLst>
      <p:ext uri="{BB962C8B-B14F-4D97-AF65-F5344CB8AC3E}">
        <p14:creationId xmlns:p14="http://schemas.microsoft.com/office/powerpoint/2010/main" val="3733405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8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119375590"/>
                  </p:ext>
                </p:extLst>
              </p:nvPr>
            </p:nvGraphicFramePr>
            <p:xfrm>
              <a:off x="8141814" y="668693"/>
              <a:ext cx="5171350" cy="5520613"/>
            </p:xfrm>
            <a:graphic>
              <a:graphicData uri="http://schemas.microsoft.com/office/drawing/2017/model3d">
                <am3d:model3d r:embed="rId3">
                  <am3d:spPr>
                    <a:xfrm>
                      <a:off x="0" y="0"/>
                      <a:ext cx="5171350" cy="552061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3169636" ay="-1546546" az="-1789902"/>
                    <am3d:postTrans dx="0" dy="0" dz="0"/>
                  </am3d:trans>
                  <am3d:raster rName="Office3DRenderer" rVer="16.0.8326">
                    <am3d:blip r:embed="rId4"/>
                  </am3d:raster>
                  <am3d:objViewport viewportSz="57910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8141814" y="668693"/>
                <a:ext cx="5171350" cy="5520613"/>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980335002"/>
                  </p:ext>
                </p:extLst>
              </p:nvPr>
            </p:nvGraphicFramePr>
            <p:xfrm>
              <a:off x="11621944" y="741975"/>
              <a:ext cx="570056" cy="540085"/>
            </p:xfrm>
            <a:graphic>
              <a:graphicData uri="http://schemas.microsoft.com/office/drawing/2017/model3d">
                <am3d:model3d r:embed="rId5">
                  <am3d:spPr>
                    <a:xfrm>
                      <a:off x="0" y="0"/>
                      <a:ext cx="570056" cy="54008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1621944" y="741975"/>
                <a:ext cx="570056" cy="540085"/>
              </a:xfrm>
              <a:prstGeom prst="rect">
                <a:avLst/>
              </a:prstGeom>
            </p:spPr>
          </p:pic>
        </mc:Fallback>
      </mc:AlternateContent>
      <p:sp>
        <p:nvSpPr>
          <p:cNvPr id="2" name="TextBox 1">
            <a:extLst>
              <a:ext uri="{FF2B5EF4-FFF2-40B4-BE49-F238E27FC236}">
                <a16:creationId xmlns:a16="http://schemas.microsoft.com/office/drawing/2014/main" id="{49DD3C1A-5DD4-4C64-A8CD-69970DE98C54}"/>
              </a:ext>
            </a:extLst>
          </p:cNvPr>
          <p:cNvSpPr txBox="1"/>
          <p:nvPr/>
        </p:nvSpPr>
        <p:spPr>
          <a:xfrm>
            <a:off x="245778" y="1608881"/>
            <a:ext cx="4112023" cy="923330"/>
          </a:xfrm>
          <a:prstGeom prst="rect">
            <a:avLst/>
          </a:prstGeom>
          <a:noFill/>
        </p:spPr>
        <p:txBody>
          <a:bodyPr wrap="none" rtlCol="0">
            <a:spAutoFit/>
          </a:bodyPr>
          <a:lstStyle/>
          <a:p>
            <a:r>
              <a:rPr lang="fr-FR" sz="5400" dirty="0">
                <a:latin typeface="Poppins" panose="00000500000000000000" pitchFamily="2" charset="0"/>
                <a:cs typeface="Poppins" panose="00000500000000000000" pitchFamily="2" charset="0"/>
              </a:rPr>
              <a:t>Next goals :</a:t>
            </a:r>
          </a:p>
        </p:txBody>
      </p:sp>
      <p:sp>
        <p:nvSpPr>
          <p:cNvPr id="3" name="TextBox 2">
            <a:extLst>
              <a:ext uri="{FF2B5EF4-FFF2-40B4-BE49-F238E27FC236}">
                <a16:creationId xmlns:a16="http://schemas.microsoft.com/office/drawing/2014/main" id="{85D1B8D7-4766-4B00-AE69-288774165282}"/>
              </a:ext>
            </a:extLst>
          </p:cNvPr>
          <p:cNvSpPr txBox="1"/>
          <p:nvPr/>
        </p:nvSpPr>
        <p:spPr>
          <a:xfrm>
            <a:off x="330656" y="2692583"/>
            <a:ext cx="8010526" cy="1938992"/>
          </a:xfrm>
          <a:prstGeom prst="rect">
            <a:avLst/>
          </a:prstGeom>
          <a:noFill/>
        </p:spPr>
        <p:txBody>
          <a:bodyPr wrap="none" rtlCol="0">
            <a:spAutoFit/>
          </a:bodyPr>
          <a:lstStyle/>
          <a:p>
            <a:r>
              <a:rPr lang="en-US" sz="2400" dirty="0">
                <a:latin typeface="Poppins Light" panose="00000400000000000000" pitchFamily="2" charset="0"/>
                <a:cs typeface="Poppins Light" panose="00000400000000000000" pitchFamily="2" charset="0"/>
              </a:rPr>
              <a:t>Expanding the dataset to enhance the efficiency </a:t>
            </a:r>
          </a:p>
          <a:p>
            <a:r>
              <a:rPr lang="en-US" sz="2400" dirty="0">
                <a:latin typeface="Poppins Light" panose="00000400000000000000" pitchFamily="2" charset="0"/>
                <a:cs typeface="Poppins Light" panose="00000400000000000000" pitchFamily="2" charset="0"/>
              </a:rPr>
              <a:t>of our model.</a:t>
            </a:r>
          </a:p>
          <a:p>
            <a:endParaRPr lang="en-US" sz="2400" dirty="0">
              <a:latin typeface="Poppins Light" panose="00000400000000000000" pitchFamily="2" charset="0"/>
              <a:cs typeface="Poppins Light" panose="00000400000000000000" pitchFamily="2" charset="0"/>
            </a:endParaRPr>
          </a:p>
          <a:p>
            <a:r>
              <a:rPr lang="en-US" sz="2400" dirty="0">
                <a:latin typeface="Poppins Light" panose="00000400000000000000" pitchFamily="2" charset="0"/>
                <a:cs typeface="Poppins Light" panose="00000400000000000000" pitchFamily="2" charset="0"/>
              </a:rPr>
              <a:t>Enabling the model to predict the required HDD </a:t>
            </a:r>
          </a:p>
          <a:p>
            <a:r>
              <a:rPr lang="en-US" sz="2400" dirty="0">
                <a:latin typeface="Poppins Light" panose="00000400000000000000" pitchFamily="2" charset="0"/>
                <a:cs typeface="Poppins Light" panose="00000400000000000000" pitchFamily="2" charset="0"/>
              </a:rPr>
              <a:t>and SSD capacities, along with other specifications.</a:t>
            </a:r>
            <a:endParaRPr lang="fr-FR" sz="2400" dirty="0">
              <a:latin typeface="Poppins Light" panose="00000400000000000000" pitchFamily="2" charset="0"/>
              <a:cs typeface="Poppins Light" panose="00000400000000000000" pitchFamily="2" charset="0"/>
            </a:endParaRPr>
          </a:p>
        </p:txBody>
      </p:sp>
      <p:sp>
        <p:nvSpPr>
          <p:cNvPr id="13" name="TextBox 12">
            <a:extLst>
              <a:ext uri="{FF2B5EF4-FFF2-40B4-BE49-F238E27FC236}">
                <a16:creationId xmlns:a16="http://schemas.microsoft.com/office/drawing/2014/main" id="{5BEC1382-0C8F-4369-B500-5C829F450683}"/>
              </a:ext>
            </a:extLst>
          </p:cNvPr>
          <p:cNvSpPr txBox="1"/>
          <p:nvPr/>
        </p:nvSpPr>
        <p:spPr>
          <a:xfrm>
            <a:off x="330656" y="5043832"/>
            <a:ext cx="7263114" cy="830997"/>
          </a:xfrm>
          <a:prstGeom prst="rect">
            <a:avLst/>
          </a:prstGeom>
          <a:noFill/>
        </p:spPr>
        <p:txBody>
          <a:bodyPr wrap="square">
            <a:spAutoFit/>
          </a:bodyPr>
          <a:lstStyle/>
          <a:p>
            <a:r>
              <a:rPr lang="en-US" sz="2400" dirty="0">
                <a:latin typeface="Poppins Light" panose="00000400000000000000" pitchFamily="2" charset="0"/>
                <a:cs typeface="Poppins Light" panose="00000400000000000000" pitchFamily="2" charset="0"/>
              </a:rPr>
              <a:t>Enabling the model to recommend device models instead of requiring them as input.</a:t>
            </a:r>
            <a:endParaRPr lang="fr-FR" sz="2400" dirty="0">
              <a:latin typeface="Poppins Light" panose="00000400000000000000" pitchFamily="2" charset="0"/>
              <a:cs typeface="Poppins Light" panose="00000400000000000000" pitchFamily="2" charset="0"/>
            </a:endParaRPr>
          </a:p>
        </p:txBody>
      </p:sp>
      <p:sp>
        <p:nvSpPr>
          <p:cNvPr id="14" name="Oval 13">
            <a:extLst>
              <a:ext uri="{FF2B5EF4-FFF2-40B4-BE49-F238E27FC236}">
                <a16:creationId xmlns:a16="http://schemas.microsoft.com/office/drawing/2014/main" id="{2B7395F0-EABC-4DFE-BAD5-26A532944569}"/>
              </a:ext>
            </a:extLst>
          </p:cNvPr>
          <p:cNvSpPr/>
          <p:nvPr/>
        </p:nvSpPr>
        <p:spPr>
          <a:xfrm>
            <a:off x="11469681" y="6262588"/>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Poppins" panose="00000500000000000000" pitchFamily="2" charset="0"/>
                <a:cs typeface="Poppins" panose="00000500000000000000" pitchFamily="2" charset="0"/>
              </a:rPr>
              <a:t>41</a:t>
            </a:r>
          </a:p>
        </p:txBody>
      </p:sp>
    </p:spTree>
    <p:extLst>
      <p:ext uri="{BB962C8B-B14F-4D97-AF65-F5344CB8AC3E}">
        <p14:creationId xmlns:p14="http://schemas.microsoft.com/office/powerpoint/2010/main" val="1753679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CDF0037-5F6B-4E14-B7EF-65E52332EC5A}"/>
              </a:ext>
            </a:extLst>
          </p:cNvPr>
          <p:cNvSpPr/>
          <p:nvPr/>
        </p:nvSpPr>
        <p:spPr>
          <a:xfrm>
            <a:off x="914841" y="2321081"/>
            <a:ext cx="2661738" cy="706056"/>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4" name="Rectangle 3">
            <a:extLst>
              <a:ext uri="{FF2B5EF4-FFF2-40B4-BE49-F238E27FC236}">
                <a16:creationId xmlns:a16="http://schemas.microsoft.com/office/drawing/2014/main" id="{F5F708AC-4C35-4DEB-B2FA-FD1CB718799D}"/>
              </a:ext>
            </a:extLst>
          </p:cNvPr>
          <p:cNvSpPr/>
          <p:nvPr/>
        </p:nvSpPr>
        <p:spPr>
          <a:xfrm>
            <a:off x="914841" y="1184955"/>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5594972" y="1184955"/>
              <a:ext cx="5137140" cy="4908823"/>
            </p:xfrm>
            <a:graphic>
              <a:graphicData uri="http://schemas.microsoft.com/office/drawing/2017/model3d">
                <am3d:model3d r:embed="rId3">
                  <am3d:spPr>
                    <a:xfrm>
                      <a:off x="0" y="0"/>
                      <a:ext cx="5137140" cy="490882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353080" ay="-32319" az="-13422"/>
                    <am3d:postTrans dx="0" dy="0" dz="0"/>
                  </am3d:trans>
                  <am3d:raster rName="Office3DRenderer" rVer="16.0.8326">
                    <am3d:blip r:embed="rId4"/>
                  </am3d:raster>
                  <am3d:objViewport viewportSz="7211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5594972" y="1184955"/>
                <a:ext cx="5137140" cy="4908823"/>
              </a:xfrm>
              <a:prstGeom prst="rect">
                <a:avLst/>
              </a:prstGeom>
            </p:spPr>
          </p:pic>
        </mc:Fallback>
      </mc:AlternateContent>
      <p:sp>
        <p:nvSpPr>
          <p:cNvPr id="22" name="TextBox 21">
            <a:extLst>
              <a:ext uri="{FF2B5EF4-FFF2-40B4-BE49-F238E27FC236}">
                <a16:creationId xmlns:a16="http://schemas.microsoft.com/office/drawing/2014/main" id="{F498F91E-B423-45FB-A8F9-3746C5C25777}"/>
              </a:ext>
            </a:extLst>
          </p:cNvPr>
          <p:cNvSpPr txBox="1"/>
          <p:nvPr/>
        </p:nvSpPr>
        <p:spPr>
          <a:xfrm>
            <a:off x="1296806" y="138923"/>
            <a:ext cx="3099059" cy="830997"/>
          </a:xfrm>
          <a:prstGeom prst="rect">
            <a:avLst/>
          </a:prstGeom>
          <a:noFill/>
        </p:spPr>
        <p:txBody>
          <a:bodyPr wrap="square" rtlCol="0">
            <a:spAutoFit/>
          </a:bodyPr>
          <a:lstStyle/>
          <a:p>
            <a:r>
              <a:rPr lang="fr-FR" sz="4800" dirty="0">
                <a:latin typeface="Poppins Black" panose="00000A00000000000000" pitchFamily="2" charset="0"/>
                <a:cs typeface="Poppins Black" panose="00000A00000000000000" pitchFamily="2" charset="0"/>
              </a:rPr>
              <a:t>Plan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3979416184"/>
                  </p:ext>
                </p:extLst>
              </p:nvPr>
            </p:nvGraphicFramePr>
            <p:xfrm>
              <a:off x="3164586" y="2585841"/>
              <a:ext cx="903762" cy="939035"/>
            </p:xfrm>
            <a:graphic>
              <a:graphicData uri="http://schemas.microsoft.com/office/drawing/2017/model3d">
                <am3d:model3d r:embed="rId5">
                  <am3d:spPr>
                    <a:xfrm>
                      <a:off x="0" y="0"/>
                      <a:ext cx="903762" cy="93903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274389" ay="-1276573" az="99748"/>
                    <am3d:postTrans dx="0" dy="0" dz="0"/>
                  </am3d:trans>
                  <am3d:raster rName="Office3DRenderer" rVer="16.0.8326">
                    <am3d:blip r:embed="rId6"/>
                  </am3d:raster>
                  <am3d:objViewport viewportSz="16077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3164586" y="2585841"/>
                <a:ext cx="903762" cy="939035"/>
              </a:xfrm>
              <a:prstGeom prst="rect">
                <a:avLst/>
              </a:prstGeom>
            </p:spPr>
          </p:pic>
        </mc:Fallback>
      </mc:AlternateContent>
      <p:sp>
        <p:nvSpPr>
          <p:cNvPr id="17" name="Rectangle 16">
            <a:extLst>
              <a:ext uri="{FF2B5EF4-FFF2-40B4-BE49-F238E27FC236}">
                <a16:creationId xmlns:a16="http://schemas.microsoft.com/office/drawing/2014/main" id="{82657032-AA43-4BD9-9221-E4EBD2A4239E}"/>
              </a:ext>
            </a:extLst>
          </p:cNvPr>
          <p:cNvSpPr/>
          <p:nvPr/>
        </p:nvSpPr>
        <p:spPr>
          <a:xfrm>
            <a:off x="914841" y="3477836"/>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8" name="Rectangle 17">
            <a:extLst>
              <a:ext uri="{FF2B5EF4-FFF2-40B4-BE49-F238E27FC236}">
                <a16:creationId xmlns:a16="http://schemas.microsoft.com/office/drawing/2014/main" id="{FA28ACA4-79C4-4A86-B75A-A55A05BFA7DB}"/>
              </a:ext>
            </a:extLst>
          </p:cNvPr>
          <p:cNvSpPr/>
          <p:nvPr/>
        </p:nvSpPr>
        <p:spPr>
          <a:xfrm>
            <a:off x="914841" y="4544512"/>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2" name="TextBox 1">
            <a:extLst>
              <a:ext uri="{FF2B5EF4-FFF2-40B4-BE49-F238E27FC236}">
                <a16:creationId xmlns:a16="http://schemas.microsoft.com/office/drawing/2014/main" id="{D4835B79-7E43-4725-BDDD-03A56FD76149}"/>
              </a:ext>
            </a:extLst>
          </p:cNvPr>
          <p:cNvSpPr txBox="1"/>
          <p:nvPr/>
        </p:nvSpPr>
        <p:spPr>
          <a:xfrm>
            <a:off x="7459419" y="2327940"/>
            <a:ext cx="1471878" cy="369332"/>
          </a:xfrm>
          <a:prstGeom prst="rect">
            <a:avLst/>
          </a:prstGeom>
          <a:noFill/>
        </p:spPr>
        <p:txBody>
          <a:bodyPr wrap="none" rtlCol="0">
            <a:spAutoFit/>
          </a:bodyPr>
          <a:lstStyle/>
          <a:p>
            <a:r>
              <a:rPr lang="fr-FR" dirty="0">
                <a:solidFill>
                  <a:schemeClr val="bg1"/>
                </a:solidFill>
                <a:latin typeface="Poppins Medium" panose="00000600000000000000" pitchFamily="2" charset="0"/>
                <a:cs typeface="Poppins Medium" panose="00000600000000000000" pitchFamily="2" charset="0"/>
              </a:rPr>
              <a:t>State of art</a:t>
            </a:r>
          </a:p>
        </p:txBody>
      </p:sp>
      <p:sp>
        <p:nvSpPr>
          <p:cNvPr id="3" name="TextBox 2">
            <a:extLst>
              <a:ext uri="{FF2B5EF4-FFF2-40B4-BE49-F238E27FC236}">
                <a16:creationId xmlns:a16="http://schemas.microsoft.com/office/drawing/2014/main" id="{C956130E-9001-4605-9B8A-A173811155A6}"/>
              </a:ext>
            </a:extLst>
          </p:cNvPr>
          <p:cNvSpPr txBox="1"/>
          <p:nvPr/>
        </p:nvSpPr>
        <p:spPr>
          <a:xfrm>
            <a:off x="6642142" y="2821328"/>
            <a:ext cx="3106432" cy="646331"/>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The techniques available to create the project</a:t>
            </a:r>
          </a:p>
        </p:txBody>
      </p:sp>
      <p:sp>
        <p:nvSpPr>
          <p:cNvPr id="14" name="Oval 13">
            <a:extLst>
              <a:ext uri="{FF2B5EF4-FFF2-40B4-BE49-F238E27FC236}">
                <a16:creationId xmlns:a16="http://schemas.microsoft.com/office/drawing/2014/main" id="{866E064C-5EB4-4282-A838-2396AAC71BF1}"/>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a:t>
            </a:r>
          </a:p>
        </p:txBody>
      </p:sp>
      <p:sp>
        <p:nvSpPr>
          <p:cNvPr id="13" name="Rectangle 12">
            <a:extLst>
              <a:ext uri="{FF2B5EF4-FFF2-40B4-BE49-F238E27FC236}">
                <a16:creationId xmlns:a16="http://schemas.microsoft.com/office/drawing/2014/main" id="{8BB4AE49-D032-461D-87E6-D3DE26999354}"/>
              </a:ext>
            </a:extLst>
          </p:cNvPr>
          <p:cNvSpPr/>
          <p:nvPr/>
        </p:nvSpPr>
        <p:spPr>
          <a:xfrm>
            <a:off x="914841" y="5673045"/>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Tree>
    <p:extLst>
      <p:ext uri="{BB962C8B-B14F-4D97-AF65-F5344CB8AC3E}">
        <p14:creationId xmlns:p14="http://schemas.microsoft.com/office/powerpoint/2010/main" val="919467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2966939942"/>
                  </p:ext>
                </p:extLst>
              </p:nvPr>
            </p:nvGraphicFramePr>
            <p:xfrm>
              <a:off x="5585397" y="247016"/>
              <a:ext cx="6036547" cy="6182436"/>
            </p:xfrm>
            <a:graphic>
              <a:graphicData uri="http://schemas.microsoft.com/office/drawing/2017/model3d">
                <am3d:model3d r:embed="rId3">
                  <am3d:spPr>
                    <a:xfrm>
                      <a:off x="0" y="0"/>
                      <a:ext cx="6036547" cy="6182436"/>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811232" ay="-80150" az="-46582"/>
                    <am3d:postTrans dx="0" dy="0" dz="0"/>
                  </am3d:trans>
                  <am3d:raster rName="Office3DRenderer" rVer="16.0.8326">
                    <am3d:blip r:embed="rId4"/>
                  </am3d:raster>
                  <am3d:objViewport viewportSz="8661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5585397" y="247016"/>
                <a:ext cx="6036547" cy="6182436"/>
              </a:xfrm>
              <a:prstGeom prst="rect">
                <a:avLst/>
              </a:prstGeom>
            </p:spPr>
          </p:pic>
        </mc:Fallback>
      </mc:AlternateContent>
      <p:sp>
        <p:nvSpPr>
          <p:cNvPr id="5" name="TextBox 4">
            <a:extLst>
              <a:ext uri="{FF2B5EF4-FFF2-40B4-BE49-F238E27FC236}">
                <a16:creationId xmlns:a16="http://schemas.microsoft.com/office/drawing/2014/main" id="{1CA54B0E-3284-45E6-A7F9-BBD179C3BDF5}"/>
              </a:ext>
            </a:extLst>
          </p:cNvPr>
          <p:cNvSpPr txBox="1"/>
          <p:nvPr/>
        </p:nvSpPr>
        <p:spPr>
          <a:xfrm>
            <a:off x="470516" y="1686757"/>
            <a:ext cx="6742672" cy="830997"/>
          </a:xfrm>
          <a:prstGeom prst="rect">
            <a:avLst/>
          </a:prstGeom>
          <a:noFill/>
        </p:spPr>
        <p:txBody>
          <a:bodyPr wrap="square" rtlCol="0">
            <a:spAutoFit/>
          </a:bodyPr>
          <a:lstStyle/>
          <a:p>
            <a:r>
              <a:rPr lang="fr-FR" sz="4800" dirty="0">
                <a:latin typeface="Poppins Black" panose="00000A00000000000000" pitchFamily="2" charset="0"/>
                <a:cs typeface="Poppins Black" panose="00000A00000000000000" pitchFamily="2" charset="0"/>
              </a:rPr>
              <a:t>Our Contact </a:t>
            </a:r>
          </a:p>
        </p:txBody>
      </p:sp>
      <p:pic>
        <p:nvPicPr>
          <p:cNvPr id="15" name="Picture 14">
            <a:extLst>
              <a:ext uri="{FF2B5EF4-FFF2-40B4-BE49-F238E27FC236}">
                <a16:creationId xmlns:a16="http://schemas.microsoft.com/office/drawing/2014/main" id="{6D357C86-6626-4964-9B76-E778B967B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491" y="93381"/>
            <a:ext cx="1423919" cy="1006214"/>
          </a:xfrm>
          <a:prstGeom prst="rect">
            <a:avLst/>
          </a:prstGeom>
        </p:spPr>
      </p:pic>
      <p:sp>
        <p:nvSpPr>
          <p:cNvPr id="6" name="TextBox 5">
            <a:extLst>
              <a:ext uri="{FF2B5EF4-FFF2-40B4-BE49-F238E27FC236}">
                <a16:creationId xmlns:a16="http://schemas.microsoft.com/office/drawing/2014/main" id="{C13BE743-74E3-43B5-957F-7681538521F1}"/>
              </a:ext>
            </a:extLst>
          </p:cNvPr>
          <p:cNvSpPr txBox="1"/>
          <p:nvPr/>
        </p:nvSpPr>
        <p:spPr>
          <a:xfrm>
            <a:off x="971800" y="4358052"/>
            <a:ext cx="4338047" cy="1200329"/>
          </a:xfrm>
          <a:prstGeom prst="rect">
            <a:avLst/>
          </a:prstGeom>
          <a:noFill/>
        </p:spPr>
        <p:txBody>
          <a:bodyPr wrap="none" rtlCol="0">
            <a:spAutoFit/>
          </a:bodyPr>
          <a:lstStyle/>
          <a:p>
            <a:r>
              <a:rPr lang="fr-FR" sz="2400" dirty="0">
                <a:latin typeface="Poppins Medium" panose="00000600000000000000" pitchFamily="2" charset="0"/>
                <a:cs typeface="Poppins Medium" panose="00000600000000000000" pitchFamily="2" charset="0"/>
              </a:rPr>
              <a:t>Abdellatif </a:t>
            </a:r>
            <a:r>
              <a:rPr lang="fr-FR" sz="2400" dirty="0" err="1">
                <a:latin typeface="Poppins Medium" panose="00000600000000000000" pitchFamily="2" charset="0"/>
                <a:cs typeface="Poppins Medium" panose="00000600000000000000" pitchFamily="2" charset="0"/>
              </a:rPr>
              <a:t>Shili</a:t>
            </a:r>
            <a:endParaRPr lang="fr-FR" sz="2400" dirty="0">
              <a:latin typeface="Poppins Medium" panose="00000600000000000000" pitchFamily="2" charset="0"/>
              <a:cs typeface="Poppins Medium" panose="00000600000000000000" pitchFamily="2" charset="0"/>
              <a:hlinkClick r:id="rId6"/>
            </a:endParaRPr>
          </a:p>
          <a:p>
            <a:r>
              <a:rPr lang="fr-FR" sz="2400" dirty="0">
                <a:latin typeface="Poppins Medium" panose="00000600000000000000" pitchFamily="2" charset="0"/>
                <a:cs typeface="Poppins Medium" panose="00000600000000000000" pitchFamily="2" charset="0"/>
                <a:hlinkClick r:id="rId6"/>
              </a:rPr>
              <a:t>shiliabdellatif@fss.u-usf.tn</a:t>
            </a:r>
            <a:endParaRPr lang="fr-FR" sz="2400" dirty="0">
              <a:latin typeface="Poppins Medium" panose="00000600000000000000" pitchFamily="2" charset="0"/>
              <a:cs typeface="Poppins Medium" panose="00000600000000000000" pitchFamily="2" charset="0"/>
            </a:endParaRPr>
          </a:p>
          <a:p>
            <a:r>
              <a:rPr lang="fr-FR" sz="2400" dirty="0">
                <a:latin typeface="Poppins Medium" panose="00000600000000000000" pitchFamily="2" charset="0"/>
                <a:cs typeface="Poppins Medium" panose="00000600000000000000" pitchFamily="2" charset="0"/>
              </a:rPr>
              <a:t>+21650714059</a:t>
            </a: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53D3CCA5-4F8D-4AE4-9942-B5D1A7696398}"/>
                  </a:ext>
                </a:extLst>
              </p:cNvPr>
              <p:cNvGraphicFramePr>
                <a:graphicFrameLocks noChangeAspect="1"/>
              </p:cNvGraphicFramePr>
              <p:nvPr>
                <p:extLst>
                  <p:ext uri="{D42A27DB-BD31-4B8C-83A1-F6EECF244321}">
                    <p14:modId xmlns:p14="http://schemas.microsoft.com/office/powerpoint/2010/main" val="205457765"/>
                  </p:ext>
                </p:extLst>
              </p:nvPr>
            </p:nvGraphicFramePr>
            <p:xfrm>
              <a:off x="6922433" y="2366103"/>
              <a:ext cx="581510" cy="550939"/>
            </p:xfrm>
            <a:graphic>
              <a:graphicData uri="http://schemas.microsoft.com/office/drawing/2017/model3d">
                <am3d:model3d r:embed="rId7">
                  <am3d:spPr>
                    <a:xfrm>
                      <a:off x="0" y="0"/>
                      <a:ext cx="581510" cy="550939"/>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8"/>
                  </am3d:raster>
                  <am3d:objViewport viewportSz="9498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53D3CCA5-4F8D-4AE4-9942-B5D1A7696398}"/>
                  </a:ext>
                </a:extLst>
              </p:cNvPr>
              <p:cNvPicPr>
                <a:picLocks noGrp="1" noRot="1" noChangeAspect="1" noMove="1" noResize="1" noEditPoints="1" noAdjustHandles="1" noChangeArrowheads="1" noChangeShapeType="1" noCrop="1"/>
              </p:cNvPicPr>
              <p:nvPr/>
            </p:nvPicPr>
            <p:blipFill>
              <a:blip r:embed="rId8"/>
              <a:stretch>
                <a:fillRect/>
              </a:stretch>
            </p:blipFill>
            <p:spPr>
              <a:xfrm>
                <a:off x="6922433" y="2366103"/>
                <a:ext cx="581510" cy="550939"/>
              </a:xfrm>
              <a:prstGeom prst="rect">
                <a:avLst/>
              </a:prstGeom>
            </p:spPr>
          </p:pic>
        </mc:Fallback>
      </mc:AlternateContent>
      <p:sp>
        <p:nvSpPr>
          <p:cNvPr id="24" name="TextBox 23">
            <a:extLst>
              <a:ext uri="{FF2B5EF4-FFF2-40B4-BE49-F238E27FC236}">
                <a16:creationId xmlns:a16="http://schemas.microsoft.com/office/drawing/2014/main" id="{08A5BDCB-F3B0-4430-A7FA-4F69CD2EB646}"/>
              </a:ext>
            </a:extLst>
          </p:cNvPr>
          <p:cNvSpPr txBox="1"/>
          <p:nvPr/>
        </p:nvSpPr>
        <p:spPr>
          <a:xfrm>
            <a:off x="923032" y="2785549"/>
            <a:ext cx="6137929" cy="1200329"/>
          </a:xfrm>
          <a:prstGeom prst="rect">
            <a:avLst/>
          </a:prstGeom>
          <a:noFill/>
        </p:spPr>
        <p:txBody>
          <a:bodyPr wrap="square" rtlCol="0">
            <a:spAutoFit/>
          </a:bodyPr>
          <a:lstStyle/>
          <a:p>
            <a:r>
              <a:rPr lang="fr-FR" sz="2400" dirty="0">
                <a:latin typeface="Poppins Medium" panose="00000600000000000000" pitchFamily="2" charset="0"/>
                <a:cs typeface="Poppins Medium" panose="00000600000000000000" pitchFamily="2" charset="0"/>
              </a:rPr>
              <a:t>Mohamed Moussa</a:t>
            </a:r>
            <a:endParaRPr lang="fr-FR" sz="2400" dirty="0">
              <a:latin typeface="Poppins Medium" panose="00000600000000000000" pitchFamily="2" charset="0"/>
              <a:cs typeface="Poppins Medium" panose="00000600000000000000" pitchFamily="2" charset="0"/>
              <a:hlinkClick r:id="rId9"/>
            </a:endParaRPr>
          </a:p>
          <a:p>
            <a:r>
              <a:rPr lang="fr-FR" sz="2400" dirty="0">
                <a:latin typeface="Poppins Medium" panose="00000600000000000000" pitchFamily="2" charset="0"/>
                <a:cs typeface="Poppins Medium" panose="00000600000000000000" pitchFamily="2" charset="0"/>
                <a:hlinkClick r:id="rId9"/>
              </a:rPr>
              <a:t>moussamohamed@fss.u-usf.tn</a:t>
            </a:r>
            <a:endParaRPr lang="fr-FR" sz="2400" dirty="0">
              <a:latin typeface="Poppins Medium" panose="00000600000000000000" pitchFamily="2" charset="0"/>
              <a:cs typeface="Poppins Medium" panose="00000600000000000000" pitchFamily="2" charset="0"/>
            </a:endParaRPr>
          </a:p>
          <a:p>
            <a:r>
              <a:rPr lang="fr-FR" sz="2400" dirty="0">
                <a:latin typeface="Poppins Medium" panose="00000600000000000000" pitchFamily="2" charset="0"/>
                <a:cs typeface="Poppins Medium" panose="00000600000000000000" pitchFamily="2" charset="0"/>
              </a:rPr>
              <a:t>+21653423830</a:t>
            </a:r>
          </a:p>
        </p:txBody>
      </p:sp>
      <p:pic>
        <p:nvPicPr>
          <p:cNvPr id="3" name="Picture 2">
            <a:extLst>
              <a:ext uri="{FF2B5EF4-FFF2-40B4-BE49-F238E27FC236}">
                <a16:creationId xmlns:a16="http://schemas.microsoft.com/office/drawing/2014/main" id="{2BEF3652-6268-419F-BF0D-0071E3B347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3610" y="3182862"/>
            <a:ext cx="308381" cy="308381"/>
          </a:xfrm>
          <a:prstGeom prst="rect">
            <a:avLst/>
          </a:prstGeom>
        </p:spPr>
      </p:pic>
      <p:pic>
        <p:nvPicPr>
          <p:cNvPr id="7" name="Picture 6">
            <a:extLst>
              <a:ext uri="{FF2B5EF4-FFF2-40B4-BE49-F238E27FC236}">
                <a16:creationId xmlns:a16="http://schemas.microsoft.com/office/drawing/2014/main" id="{662810C1-EA62-4C07-ACB6-A8F1E023B2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3610" y="2841932"/>
            <a:ext cx="308381" cy="308381"/>
          </a:xfrm>
          <a:prstGeom prst="rect">
            <a:avLst/>
          </a:prstGeom>
        </p:spPr>
      </p:pic>
      <p:pic>
        <p:nvPicPr>
          <p:cNvPr id="9" name="Picture 8">
            <a:extLst>
              <a:ext uri="{FF2B5EF4-FFF2-40B4-BE49-F238E27FC236}">
                <a16:creationId xmlns:a16="http://schemas.microsoft.com/office/drawing/2014/main" id="{B72FDE87-8ED5-4AF1-8168-42DAD25951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2774" y="3562350"/>
            <a:ext cx="290676" cy="290676"/>
          </a:xfrm>
          <a:prstGeom prst="rect">
            <a:avLst/>
          </a:prstGeom>
        </p:spPr>
      </p:pic>
      <p:pic>
        <p:nvPicPr>
          <p:cNvPr id="14" name="Picture 13">
            <a:extLst>
              <a:ext uri="{FF2B5EF4-FFF2-40B4-BE49-F238E27FC236}">
                <a16:creationId xmlns:a16="http://schemas.microsoft.com/office/drawing/2014/main" id="{DB58C152-3D69-448E-A059-363086839F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652" y="4426892"/>
            <a:ext cx="308381" cy="308381"/>
          </a:xfrm>
          <a:prstGeom prst="rect">
            <a:avLst/>
          </a:prstGeom>
        </p:spPr>
      </p:pic>
      <p:pic>
        <p:nvPicPr>
          <p:cNvPr id="16" name="Picture 15">
            <a:extLst>
              <a:ext uri="{FF2B5EF4-FFF2-40B4-BE49-F238E27FC236}">
                <a16:creationId xmlns:a16="http://schemas.microsoft.com/office/drawing/2014/main" id="{26DB0508-E515-4A87-BF53-80524D4E21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651" y="4804027"/>
            <a:ext cx="308381" cy="308381"/>
          </a:xfrm>
          <a:prstGeom prst="rect">
            <a:avLst/>
          </a:prstGeom>
        </p:spPr>
      </p:pic>
      <p:pic>
        <p:nvPicPr>
          <p:cNvPr id="17" name="Picture 16">
            <a:extLst>
              <a:ext uri="{FF2B5EF4-FFF2-40B4-BE49-F238E27FC236}">
                <a16:creationId xmlns:a16="http://schemas.microsoft.com/office/drawing/2014/main" id="{423BE354-6CF0-45C9-8916-D03FD4A7B5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5464" y="5171243"/>
            <a:ext cx="290676" cy="290676"/>
          </a:xfrm>
          <a:prstGeom prst="rect">
            <a:avLst/>
          </a:prstGeom>
        </p:spPr>
      </p:pic>
      <p:sp>
        <p:nvSpPr>
          <p:cNvPr id="21" name="TextBox 20">
            <a:extLst>
              <a:ext uri="{FF2B5EF4-FFF2-40B4-BE49-F238E27FC236}">
                <a16:creationId xmlns:a16="http://schemas.microsoft.com/office/drawing/2014/main" id="{618E6929-AB43-4EC2-90BF-DB77FA36FE5A}"/>
              </a:ext>
            </a:extLst>
          </p:cNvPr>
          <p:cNvSpPr txBox="1"/>
          <p:nvPr/>
        </p:nvSpPr>
        <p:spPr>
          <a:xfrm>
            <a:off x="6884180" y="2089886"/>
            <a:ext cx="4452336" cy="461665"/>
          </a:xfrm>
          <a:prstGeom prst="rect">
            <a:avLst/>
          </a:prstGeom>
          <a:noFill/>
        </p:spPr>
        <p:txBody>
          <a:bodyPr wrap="square" rtlCol="0">
            <a:spAutoFit/>
          </a:bodyPr>
          <a:lstStyle/>
          <a:p>
            <a:r>
              <a:rPr lang="fr-FR" sz="2400" dirty="0" err="1">
                <a:solidFill>
                  <a:srgbClr val="202226"/>
                </a:solidFill>
              </a:rPr>
              <a:t>Thank</a:t>
            </a:r>
            <a:r>
              <a:rPr lang="fr-FR" sz="2400" dirty="0">
                <a:solidFill>
                  <a:srgbClr val="202226"/>
                </a:solidFill>
              </a:rPr>
              <a:t> </a:t>
            </a:r>
            <a:r>
              <a:rPr lang="fr-FR" sz="2400" dirty="0" err="1">
                <a:solidFill>
                  <a:srgbClr val="202226"/>
                </a:solidFill>
              </a:rPr>
              <a:t>you</a:t>
            </a:r>
            <a:r>
              <a:rPr lang="fr-FR" sz="2400" dirty="0">
                <a:solidFill>
                  <a:srgbClr val="202226"/>
                </a:solidFill>
              </a:rPr>
              <a:t> for </a:t>
            </a:r>
            <a:r>
              <a:rPr lang="fr-FR" sz="2400" dirty="0" err="1">
                <a:solidFill>
                  <a:srgbClr val="202226"/>
                </a:solidFill>
              </a:rPr>
              <a:t>your</a:t>
            </a:r>
            <a:r>
              <a:rPr lang="fr-FR" sz="2400" dirty="0">
                <a:solidFill>
                  <a:srgbClr val="202226"/>
                </a:solidFill>
              </a:rPr>
              <a:t> attention</a:t>
            </a:r>
          </a:p>
        </p:txBody>
      </p:sp>
      <p:sp>
        <p:nvSpPr>
          <p:cNvPr id="18" name="Oval 17">
            <a:extLst>
              <a:ext uri="{FF2B5EF4-FFF2-40B4-BE49-F238E27FC236}">
                <a16:creationId xmlns:a16="http://schemas.microsoft.com/office/drawing/2014/main" id="{437506B7-97EC-4C24-B465-EEA0CFE058B2}"/>
              </a:ext>
            </a:extLst>
          </p:cNvPr>
          <p:cNvSpPr/>
          <p:nvPr/>
        </p:nvSpPr>
        <p:spPr>
          <a:xfrm>
            <a:off x="11469681" y="6262588"/>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Poppins" panose="00000500000000000000" pitchFamily="2" charset="0"/>
                <a:cs typeface="Poppins" panose="00000500000000000000" pitchFamily="2" charset="0"/>
              </a:rPr>
              <a:t>42</a:t>
            </a:r>
          </a:p>
        </p:txBody>
      </p:sp>
    </p:spTree>
    <p:extLst>
      <p:ext uri="{BB962C8B-B14F-4D97-AF65-F5344CB8AC3E}">
        <p14:creationId xmlns:p14="http://schemas.microsoft.com/office/powerpoint/2010/main" val="390625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2097875906"/>
                  </p:ext>
                </p:extLst>
              </p:nvPr>
            </p:nvGraphicFramePr>
            <p:xfrm>
              <a:off x="5585397" y="247016"/>
              <a:ext cx="6036547" cy="6182436"/>
            </p:xfrm>
            <a:graphic>
              <a:graphicData uri="http://schemas.microsoft.com/office/drawing/2017/model3d">
                <am3d:model3d r:embed="rId3">
                  <am3d:spPr>
                    <a:xfrm>
                      <a:off x="0" y="0"/>
                      <a:ext cx="6036547" cy="6182436"/>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811232" ay="-80150" az="-46582"/>
                    <am3d:postTrans dx="0" dy="0" dz="0"/>
                  </am3d:trans>
                  <am3d:raster rName="Office3DRenderer" rVer="16.0.8326">
                    <am3d:blip r:embed="rId4"/>
                  </am3d:raster>
                  <am3d:objViewport viewportSz="8661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5585397" y="247016"/>
                <a:ext cx="6036547" cy="6182436"/>
              </a:xfrm>
              <a:prstGeom prst="rect">
                <a:avLst/>
              </a:prstGeom>
            </p:spPr>
          </p:pic>
        </mc:Fallback>
      </mc:AlternateContent>
      <p:sp>
        <p:nvSpPr>
          <p:cNvPr id="3" name="Rectangle 2">
            <a:extLst>
              <a:ext uri="{FF2B5EF4-FFF2-40B4-BE49-F238E27FC236}">
                <a16:creationId xmlns:a16="http://schemas.microsoft.com/office/drawing/2014/main" id="{D607CBA4-044B-4CDD-B888-903999924AF2}"/>
              </a:ext>
            </a:extLst>
          </p:cNvPr>
          <p:cNvSpPr/>
          <p:nvPr/>
        </p:nvSpPr>
        <p:spPr>
          <a:xfrm>
            <a:off x="6884180" y="2089886"/>
            <a:ext cx="3706655" cy="5509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2486174422"/>
                  </p:ext>
                </p:extLst>
              </p:nvPr>
            </p:nvGraphicFramePr>
            <p:xfrm>
              <a:off x="10353456" y="2396121"/>
              <a:ext cx="581510" cy="550939"/>
            </p:xfrm>
            <a:graphic>
              <a:graphicData uri="http://schemas.microsoft.com/office/drawing/2017/model3d">
                <am3d:model3d r:embed="rId5">
                  <am3d:spPr>
                    <a:xfrm>
                      <a:off x="0" y="0"/>
                      <a:ext cx="581510" cy="550939"/>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498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0353456" y="2396121"/>
                <a:ext cx="581510" cy="550939"/>
              </a:xfrm>
              <a:prstGeom prst="rect">
                <a:avLst/>
              </a:prstGeom>
            </p:spPr>
          </p:pic>
        </mc:Fallback>
      </mc:AlternateContent>
      <p:sp>
        <p:nvSpPr>
          <p:cNvPr id="5" name="TextBox 4">
            <a:extLst>
              <a:ext uri="{FF2B5EF4-FFF2-40B4-BE49-F238E27FC236}">
                <a16:creationId xmlns:a16="http://schemas.microsoft.com/office/drawing/2014/main" id="{1CA54B0E-3284-45E6-A7F9-BBD179C3BDF5}"/>
              </a:ext>
            </a:extLst>
          </p:cNvPr>
          <p:cNvSpPr txBox="1"/>
          <p:nvPr/>
        </p:nvSpPr>
        <p:spPr>
          <a:xfrm>
            <a:off x="470516" y="1686757"/>
            <a:ext cx="6742672" cy="830997"/>
          </a:xfrm>
          <a:prstGeom prst="rect">
            <a:avLst/>
          </a:prstGeom>
          <a:noFill/>
        </p:spPr>
        <p:txBody>
          <a:bodyPr wrap="square" rtlCol="0">
            <a:spAutoFit/>
          </a:bodyPr>
          <a:lstStyle/>
          <a:p>
            <a:r>
              <a:rPr lang="fr-FR" sz="4800" dirty="0">
                <a:latin typeface="Poppins Black" panose="00000A00000000000000" pitchFamily="2" charset="0"/>
                <a:cs typeface="Poppins Black" panose="00000A00000000000000" pitchFamily="2" charset="0"/>
              </a:rPr>
              <a:t>Our Contact </a:t>
            </a:r>
          </a:p>
        </p:txBody>
      </p:sp>
      <p:pic>
        <p:nvPicPr>
          <p:cNvPr id="15" name="Picture 14">
            <a:extLst>
              <a:ext uri="{FF2B5EF4-FFF2-40B4-BE49-F238E27FC236}">
                <a16:creationId xmlns:a16="http://schemas.microsoft.com/office/drawing/2014/main" id="{6D357C86-6626-4964-9B76-E778B967B3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491" y="93381"/>
            <a:ext cx="1423919" cy="1006214"/>
          </a:xfrm>
          <a:prstGeom prst="rect">
            <a:avLst/>
          </a:prstGeom>
        </p:spPr>
      </p:pic>
      <p:sp>
        <p:nvSpPr>
          <p:cNvPr id="2" name="TextBox 1">
            <a:extLst>
              <a:ext uri="{FF2B5EF4-FFF2-40B4-BE49-F238E27FC236}">
                <a16:creationId xmlns:a16="http://schemas.microsoft.com/office/drawing/2014/main" id="{2992F1C4-08DD-4DF8-A0D2-6BD8CEC00500}"/>
              </a:ext>
            </a:extLst>
          </p:cNvPr>
          <p:cNvSpPr txBox="1"/>
          <p:nvPr/>
        </p:nvSpPr>
        <p:spPr>
          <a:xfrm>
            <a:off x="6884180" y="2089886"/>
            <a:ext cx="4452336" cy="461665"/>
          </a:xfrm>
          <a:prstGeom prst="rect">
            <a:avLst/>
          </a:prstGeom>
          <a:noFill/>
        </p:spPr>
        <p:txBody>
          <a:bodyPr wrap="square" rtlCol="0">
            <a:spAutoFit/>
          </a:bodyPr>
          <a:lstStyle/>
          <a:p>
            <a:r>
              <a:rPr lang="fr-FR" sz="2400" dirty="0" err="1">
                <a:solidFill>
                  <a:srgbClr val="202227"/>
                </a:solidFill>
              </a:rPr>
              <a:t>Thank</a:t>
            </a:r>
            <a:r>
              <a:rPr lang="fr-FR" sz="2400" dirty="0">
                <a:solidFill>
                  <a:srgbClr val="202227"/>
                </a:solidFill>
              </a:rPr>
              <a:t> You for </a:t>
            </a:r>
            <a:r>
              <a:rPr lang="fr-FR" sz="2400" dirty="0" err="1">
                <a:solidFill>
                  <a:srgbClr val="202227"/>
                </a:solidFill>
              </a:rPr>
              <a:t>your</a:t>
            </a:r>
            <a:r>
              <a:rPr lang="fr-FR" sz="2400" dirty="0">
                <a:solidFill>
                  <a:srgbClr val="202227"/>
                </a:solidFill>
              </a:rPr>
              <a:t> attention</a:t>
            </a:r>
          </a:p>
        </p:txBody>
      </p:sp>
      <p:pic>
        <p:nvPicPr>
          <p:cNvPr id="10" name="Picture 9">
            <a:extLst>
              <a:ext uri="{FF2B5EF4-FFF2-40B4-BE49-F238E27FC236}">
                <a16:creationId xmlns:a16="http://schemas.microsoft.com/office/drawing/2014/main" id="{01561106-84F3-43B2-9029-E4D4233E0F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610" y="2841932"/>
            <a:ext cx="308381" cy="308381"/>
          </a:xfrm>
          <a:prstGeom prst="rect">
            <a:avLst/>
          </a:prstGeom>
        </p:spPr>
      </p:pic>
      <p:pic>
        <p:nvPicPr>
          <p:cNvPr id="12" name="Picture 11">
            <a:extLst>
              <a:ext uri="{FF2B5EF4-FFF2-40B4-BE49-F238E27FC236}">
                <a16:creationId xmlns:a16="http://schemas.microsoft.com/office/drawing/2014/main" id="{A8DB9A4D-7F2D-4B4F-A6B7-1B4D78126A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610" y="3182862"/>
            <a:ext cx="308381" cy="308381"/>
          </a:xfrm>
          <a:prstGeom prst="rect">
            <a:avLst/>
          </a:prstGeom>
        </p:spPr>
      </p:pic>
      <p:pic>
        <p:nvPicPr>
          <p:cNvPr id="13" name="Picture 12">
            <a:extLst>
              <a:ext uri="{FF2B5EF4-FFF2-40B4-BE49-F238E27FC236}">
                <a16:creationId xmlns:a16="http://schemas.microsoft.com/office/drawing/2014/main" id="{AF334B77-13B5-465F-AB0A-8DF491418A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774" y="3562350"/>
            <a:ext cx="290676" cy="290676"/>
          </a:xfrm>
          <a:prstGeom prst="rect">
            <a:avLst/>
          </a:prstGeom>
        </p:spPr>
      </p:pic>
      <p:pic>
        <p:nvPicPr>
          <p:cNvPr id="14" name="Picture 13">
            <a:extLst>
              <a:ext uri="{FF2B5EF4-FFF2-40B4-BE49-F238E27FC236}">
                <a16:creationId xmlns:a16="http://schemas.microsoft.com/office/drawing/2014/main" id="{D1CE6673-923E-4224-AB3F-C99AC181FD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652" y="4426892"/>
            <a:ext cx="308381" cy="308381"/>
          </a:xfrm>
          <a:prstGeom prst="rect">
            <a:avLst/>
          </a:prstGeom>
        </p:spPr>
      </p:pic>
      <p:pic>
        <p:nvPicPr>
          <p:cNvPr id="16" name="Picture 15">
            <a:extLst>
              <a:ext uri="{FF2B5EF4-FFF2-40B4-BE49-F238E27FC236}">
                <a16:creationId xmlns:a16="http://schemas.microsoft.com/office/drawing/2014/main" id="{6EEBA754-7DEC-4CA4-8973-2A17A1A494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5464" y="5171243"/>
            <a:ext cx="290676" cy="290676"/>
          </a:xfrm>
          <a:prstGeom prst="rect">
            <a:avLst/>
          </a:prstGeom>
        </p:spPr>
      </p:pic>
      <p:pic>
        <p:nvPicPr>
          <p:cNvPr id="17" name="Picture 16">
            <a:extLst>
              <a:ext uri="{FF2B5EF4-FFF2-40B4-BE49-F238E27FC236}">
                <a16:creationId xmlns:a16="http://schemas.microsoft.com/office/drawing/2014/main" id="{6888EC1A-5982-43CB-8053-7AC5659ED5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651" y="4804027"/>
            <a:ext cx="308381" cy="308381"/>
          </a:xfrm>
          <a:prstGeom prst="rect">
            <a:avLst/>
          </a:prstGeom>
        </p:spPr>
      </p:pic>
      <p:sp>
        <p:nvSpPr>
          <p:cNvPr id="18" name="TextBox 17">
            <a:extLst>
              <a:ext uri="{FF2B5EF4-FFF2-40B4-BE49-F238E27FC236}">
                <a16:creationId xmlns:a16="http://schemas.microsoft.com/office/drawing/2014/main" id="{5820A918-C19D-4778-B95C-2980E984FBD3}"/>
              </a:ext>
            </a:extLst>
          </p:cNvPr>
          <p:cNvSpPr txBox="1"/>
          <p:nvPr/>
        </p:nvSpPr>
        <p:spPr>
          <a:xfrm>
            <a:off x="923032" y="2785549"/>
            <a:ext cx="6137929" cy="1200329"/>
          </a:xfrm>
          <a:prstGeom prst="rect">
            <a:avLst/>
          </a:prstGeom>
          <a:noFill/>
        </p:spPr>
        <p:txBody>
          <a:bodyPr wrap="square" rtlCol="0">
            <a:spAutoFit/>
          </a:bodyPr>
          <a:lstStyle/>
          <a:p>
            <a:r>
              <a:rPr lang="fr-FR" sz="2400" dirty="0">
                <a:latin typeface="Poppins Medium" panose="00000600000000000000" pitchFamily="2" charset="0"/>
                <a:cs typeface="Poppins Medium" panose="00000600000000000000" pitchFamily="2" charset="0"/>
              </a:rPr>
              <a:t>Mohamed Moussa</a:t>
            </a:r>
            <a:endParaRPr lang="fr-FR" sz="2400" dirty="0">
              <a:latin typeface="Poppins Medium" panose="00000600000000000000" pitchFamily="2" charset="0"/>
              <a:cs typeface="Poppins Medium" panose="00000600000000000000" pitchFamily="2" charset="0"/>
              <a:hlinkClick r:id="rId11"/>
            </a:endParaRPr>
          </a:p>
          <a:p>
            <a:r>
              <a:rPr lang="fr-FR" sz="2400" dirty="0">
                <a:latin typeface="Poppins Medium" panose="00000600000000000000" pitchFamily="2" charset="0"/>
                <a:cs typeface="Poppins Medium" panose="00000600000000000000" pitchFamily="2" charset="0"/>
                <a:hlinkClick r:id="rId11"/>
              </a:rPr>
              <a:t>moussamohamed@fss.u-usf.tn</a:t>
            </a:r>
            <a:endParaRPr lang="fr-FR" sz="2400" dirty="0">
              <a:latin typeface="Poppins Medium" panose="00000600000000000000" pitchFamily="2" charset="0"/>
              <a:cs typeface="Poppins Medium" panose="00000600000000000000" pitchFamily="2" charset="0"/>
            </a:endParaRPr>
          </a:p>
          <a:p>
            <a:r>
              <a:rPr lang="fr-FR" sz="2400" dirty="0">
                <a:latin typeface="Poppins Medium" panose="00000600000000000000" pitchFamily="2" charset="0"/>
                <a:cs typeface="Poppins Medium" panose="00000600000000000000" pitchFamily="2" charset="0"/>
              </a:rPr>
              <a:t>+21653423830</a:t>
            </a:r>
          </a:p>
        </p:txBody>
      </p:sp>
      <p:sp>
        <p:nvSpPr>
          <p:cNvPr id="19" name="TextBox 18">
            <a:extLst>
              <a:ext uri="{FF2B5EF4-FFF2-40B4-BE49-F238E27FC236}">
                <a16:creationId xmlns:a16="http://schemas.microsoft.com/office/drawing/2014/main" id="{BB045A04-C225-4A8C-BD4A-304EDED3BAD8}"/>
              </a:ext>
            </a:extLst>
          </p:cNvPr>
          <p:cNvSpPr txBox="1"/>
          <p:nvPr/>
        </p:nvSpPr>
        <p:spPr>
          <a:xfrm>
            <a:off x="971800" y="4358052"/>
            <a:ext cx="4338047" cy="1200329"/>
          </a:xfrm>
          <a:prstGeom prst="rect">
            <a:avLst/>
          </a:prstGeom>
          <a:noFill/>
        </p:spPr>
        <p:txBody>
          <a:bodyPr wrap="none" rtlCol="0">
            <a:spAutoFit/>
          </a:bodyPr>
          <a:lstStyle/>
          <a:p>
            <a:r>
              <a:rPr lang="fr-FR" sz="2400" dirty="0">
                <a:latin typeface="Poppins Medium" panose="00000600000000000000" pitchFamily="2" charset="0"/>
                <a:cs typeface="Poppins Medium" panose="00000600000000000000" pitchFamily="2" charset="0"/>
              </a:rPr>
              <a:t>Abdellatif </a:t>
            </a:r>
            <a:r>
              <a:rPr lang="fr-FR" sz="2400" dirty="0" err="1">
                <a:latin typeface="Poppins Medium" panose="00000600000000000000" pitchFamily="2" charset="0"/>
                <a:cs typeface="Poppins Medium" panose="00000600000000000000" pitchFamily="2" charset="0"/>
              </a:rPr>
              <a:t>Shili</a:t>
            </a:r>
            <a:endParaRPr lang="fr-FR" sz="2400" dirty="0">
              <a:latin typeface="Poppins Medium" panose="00000600000000000000" pitchFamily="2" charset="0"/>
              <a:cs typeface="Poppins Medium" panose="00000600000000000000" pitchFamily="2" charset="0"/>
              <a:hlinkClick r:id="rId12"/>
            </a:endParaRPr>
          </a:p>
          <a:p>
            <a:r>
              <a:rPr lang="fr-FR" sz="2400" dirty="0">
                <a:latin typeface="Poppins Medium" panose="00000600000000000000" pitchFamily="2" charset="0"/>
                <a:cs typeface="Poppins Medium" panose="00000600000000000000" pitchFamily="2" charset="0"/>
                <a:hlinkClick r:id="rId12"/>
              </a:rPr>
              <a:t>shiliabdellatif@fss.u-usf.tn</a:t>
            </a:r>
            <a:endParaRPr lang="fr-FR" sz="2400" dirty="0">
              <a:latin typeface="Poppins Medium" panose="00000600000000000000" pitchFamily="2" charset="0"/>
              <a:cs typeface="Poppins Medium" panose="00000600000000000000" pitchFamily="2" charset="0"/>
            </a:endParaRPr>
          </a:p>
          <a:p>
            <a:r>
              <a:rPr lang="fr-FR" sz="2400" dirty="0">
                <a:latin typeface="Poppins Medium" panose="00000600000000000000" pitchFamily="2" charset="0"/>
                <a:cs typeface="Poppins Medium" panose="00000600000000000000" pitchFamily="2" charset="0"/>
              </a:rPr>
              <a:t>+21650714059</a:t>
            </a:r>
          </a:p>
        </p:txBody>
      </p:sp>
      <p:sp>
        <p:nvSpPr>
          <p:cNvPr id="20" name="Oval 19">
            <a:extLst>
              <a:ext uri="{FF2B5EF4-FFF2-40B4-BE49-F238E27FC236}">
                <a16:creationId xmlns:a16="http://schemas.microsoft.com/office/drawing/2014/main" id="{003749AE-087C-4849-86F4-9E6956CA3696}"/>
              </a:ext>
            </a:extLst>
          </p:cNvPr>
          <p:cNvSpPr/>
          <p:nvPr/>
        </p:nvSpPr>
        <p:spPr>
          <a:xfrm>
            <a:off x="11469681" y="6262588"/>
            <a:ext cx="501951" cy="543961"/>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Poppins" panose="00000500000000000000" pitchFamily="2" charset="0"/>
                <a:cs typeface="Poppins" panose="00000500000000000000" pitchFamily="2" charset="0"/>
              </a:rPr>
              <a:t>43</a:t>
            </a:r>
          </a:p>
        </p:txBody>
      </p:sp>
    </p:spTree>
    <p:extLst>
      <p:ext uri="{BB962C8B-B14F-4D97-AF65-F5344CB8AC3E}">
        <p14:creationId xmlns:p14="http://schemas.microsoft.com/office/powerpoint/2010/main" val="58403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657032-AA43-4BD9-9221-E4EBD2A4239E}"/>
              </a:ext>
            </a:extLst>
          </p:cNvPr>
          <p:cNvSpPr/>
          <p:nvPr/>
        </p:nvSpPr>
        <p:spPr>
          <a:xfrm>
            <a:off x="914841" y="3477836"/>
            <a:ext cx="2661738" cy="706056"/>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4" name="Rectangle 3">
            <a:extLst>
              <a:ext uri="{FF2B5EF4-FFF2-40B4-BE49-F238E27FC236}">
                <a16:creationId xmlns:a16="http://schemas.microsoft.com/office/drawing/2014/main" id="{F5F708AC-4C35-4DEB-B2FA-FD1CB718799D}"/>
              </a:ext>
            </a:extLst>
          </p:cNvPr>
          <p:cNvSpPr/>
          <p:nvPr/>
        </p:nvSpPr>
        <p:spPr>
          <a:xfrm>
            <a:off x="914841" y="1184955"/>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5594972" y="1184955"/>
              <a:ext cx="5137140" cy="4908823"/>
            </p:xfrm>
            <a:graphic>
              <a:graphicData uri="http://schemas.microsoft.com/office/drawing/2017/model3d">
                <am3d:model3d r:embed="rId2">
                  <am3d:spPr>
                    <a:xfrm>
                      <a:off x="0" y="0"/>
                      <a:ext cx="5137140" cy="490882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353080" ay="-32319" az="-13422"/>
                    <am3d:postTrans dx="0" dy="0" dz="0"/>
                  </am3d:trans>
                  <am3d:raster rName="Office3DRenderer" rVer="16.0.8326">
                    <am3d:blip r:embed="rId3"/>
                  </am3d:raster>
                  <am3d:objViewport viewportSz="7211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3"/>
              <a:stretch>
                <a:fillRect/>
              </a:stretch>
            </p:blipFill>
            <p:spPr>
              <a:xfrm>
                <a:off x="5594972" y="1184955"/>
                <a:ext cx="5137140" cy="4908823"/>
              </a:xfrm>
              <a:prstGeom prst="rect">
                <a:avLst/>
              </a:prstGeom>
            </p:spPr>
          </p:pic>
        </mc:Fallback>
      </mc:AlternateContent>
      <p:sp>
        <p:nvSpPr>
          <p:cNvPr id="22" name="TextBox 21">
            <a:extLst>
              <a:ext uri="{FF2B5EF4-FFF2-40B4-BE49-F238E27FC236}">
                <a16:creationId xmlns:a16="http://schemas.microsoft.com/office/drawing/2014/main" id="{F498F91E-B423-45FB-A8F9-3746C5C25777}"/>
              </a:ext>
            </a:extLst>
          </p:cNvPr>
          <p:cNvSpPr txBox="1"/>
          <p:nvPr/>
        </p:nvSpPr>
        <p:spPr>
          <a:xfrm>
            <a:off x="1296806" y="138923"/>
            <a:ext cx="3099059" cy="830997"/>
          </a:xfrm>
          <a:prstGeom prst="rect">
            <a:avLst/>
          </a:prstGeom>
          <a:noFill/>
        </p:spPr>
        <p:txBody>
          <a:bodyPr wrap="square" rtlCol="0">
            <a:spAutoFit/>
          </a:bodyPr>
          <a:lstStyle/>
          <a:p>
            <a:r>
              <a:rPr lang="fr-FR" sz="4800" dirty="0">
                <a:latin typeface="Poppins Black" panose="00000A00000000000000" pitchFamily="2" charset="0"/>
                <a:cs typeface="Poppins Black" panose="00000A00000000000000" pitchFamily="2" charset="0"/>
              </a:rPr>
              <a:t>Plan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3966211666"/>
                  </p:ext>
                </p:extLst>
              </p:nvPr>
            </p:nvGraphicFramePr>
            <p:xfrm>
              <a:off x="3230131" y="3771155"/>
              <a:ext cx="903763" cy="939034"/>
            </p:xfrm>
            <a:graphic>
              <a:graphicData uri="http://schemas.microsoft.com/office/drawing/2017/model3d">
                <am3d:model3d r:embed="rId4">
                  <am3d:spPr>
                    <a:xfrm>
                      <a:off x="0" y="0"/>
                      <a:ext cx="903763" cy="939034"/>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274389" ay="-1276573" az="99748"/>
                    <am3d:postTrans dx="0" dy="0" dz="0"/>
                  </am3d:trans>
                  <am3d:raster rName="Office3DRenderer" rVer="16.0.8326">
                    <am3d:blip r:embed="rId5"/>
                  </am3d:raster>
                  <am3d:objViewport viewportSz="16077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5"/>
              <a:stretch>
                <a:fillRect/>
              </a:stretch>
            </p:blipFill>
            <p:spPr>
              <a:xfrm>
                <a:off x="3230131" y="3771155"/>
                <a:ext cx="903763" cy="939034"/>
              </a:xfrm>
              <a:prstGeom prst="rect">
                <a:avLst/>
              </a:prstGeom>
            </p:spPr>
          </p:pic>
        </mc:Fallback>
      </mc:AlternateContent>
      <p:sp>
        <p:nvSpPr>
          <p:cNvPr id="16" name="Rectangle 15">
            <a:extLst>
              <a:ext uri="{FF2B5EF4-FFF2-40B4-BE49-F238E27FC236}">
                <a16:creationId xmlns:a16="http://schemas.microsoft.com/office/drawing/2014/main" id="{0CDF0037-5F6B-4E14-B7EF-65E52332EC5A}"/>
              </a:ext>
            </a:extLst>
          </p:cNvPr>
          <p:cNvSpPr/>
          <p:nvPr/>
        </p:nvSpPr>
        <p:spPr>
          <a:xfrm>
            <a:off x="914841" y="2321081"/>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8" name="Rectangle 17">
            <a:extLst>
              <a:ext uri="{FF2B5EF4-FFF2-40B4-BE49-F238E27FC236}">
                <a16:creationId xmlns:a16="http://schemas.microsoft.com/office/drawing/2014/main" id="{FA28ACA4-79C4-4A86-B75A-A55A05BFA7DB}"/>
              </a:ext>
            </a:extLst>
          </p:cNvPr>
          <p:cNvSpPr/>
          <p:nvPr/>
        </p:nvSpPr>
        <p:spPr>
          <a:xfrm>
            <a:off x="914841" y="4544512"/>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19" name="Rectangle 18">
            <a:extLst>
              <a:ext uri="{FF2B5EF4-FFF2-40B4-BE49-F238E27FC236}">
                <a16:creationId xmlns:a16="http://schemas.microsoft.com/office/drawing/2014/main" id="{A7B59E9E-E239-4927-A6B1-13453F6DB9D4}"/>
              </a:ext>
            </a:extLst>
          </p:cNvPr>
          <p:cNvSpPr/>
          <p:nvPr/>
        </p:nvSpPr>
        <p:spPr>
          <a:xfrm>
            <a:off x="914841" y="5673045"/>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2" name="TextBox 1">
            <a:extLst>
              <a:ext uri="{FF2B5EF4-FFF2-40B4-BE49-F238E27FC236}">
                <a16:creationId xmlns:a16="http://schemas.microsoft.com/office/drawing/2014/main" id="{D4835B79-7E43-4725-BDDD-03A56FD76149}"/>
              </a:ext>
            </a:extLst>
          </p:cNvPr>
          <p:cNvSpPr txBox="1"/>
          <p:nvPr/>
        </p:nvSpPr>
        <p:spPr>
          <a:xfrm>
            <a:off x="6839858" y="2224082"/>
            <a:ext cx="2710999" cy="369332"/>
          </a:xfrm>
          <a:prstGeom prst="rect">
            <a:avLst/>
          </a:prstGeom>
          <a:noFill/>
        </p:spPr>
        <p:txBody>
          <a:bodyPr wrap="none" rtlCol="0">
            <a:spAutoFit/>
          </a:bodyPr>
          <a:lstStyle/>
          <a:p>
            <a:r>
              <a:rPr lang="fr-FR" dirty="0" err="1">
                <a:solidFill>
                  <a:schemeClr val="bg1"/>
                </a:solidFill>
                <a:latin typeface="Poppins Medium" panose="00000600000000000000" pitchFamily="2" charset="0"/>
                <a:cs typeface="Poppins Medium" panose="00000600000000000000" pitchFamily="2" charset="0"/>
              </a:rPr>
              <a:t>Development</a:t>
            </a:r>
            <a:r>
              <a:rPr lang="fr-FR" dirty="0">
                <a:solidFill>
                  <a:schemeClr val="bg1"/>
                </a:solidFill>
                <a:latin typeface="Poppins Medium" panose="00000600000000000000" pitchFamily="2" charset="0"/>
                <a:cs typeface="Poppins Medium" panose="00000600000000000000" pitchFamily="2" charset="0"/>
              </a:rPr>
              <a:t> Process</a:t>
            </a:r>
          </a:p>
        </p:txBody>
      </p:sp>
      <p:sp>
        <p:nvSpPr>
          <p:cNvPr id="3" name="TextBox 2">
            <a:extLst>
              <a:ext uri="{FF2B5EF4-FFF2-40B4-BE49-F238E27FC236}">
                <a16:creationId xmlns:a16="http://schemas.microsoft.com/office/drawing/2014/main" id="{C956130E-9001-4605-9B8A-A173811155A6}"/>
              </a:ext>
            </a:extLst>
          </p:cNvPr>
          <p:cNvSpPr txBox="1"/>
          <p:nvPr/>
        </p:nvSpPr>
        <p:spPr>
          <a:xfrm>
            <a:off x="6642141" y="2635498"/>
            <a:ext cx="3106432" cy="1200329"/>
          </a:xfrm>
          <a:prstGeom prst="rect">
            <a:avLst/>
          </a:prstGeom>
          <a:noFill/>
        </p:spPr>
        <p:txBody>
          <a:bodyPr wrap="square" rtlCol="0">
            <a:spAutoFit/>
          </a:bodyPr>
          <a:lstStyle/>
          <a:p>
            <a:pPr algn="ctr"/>
            <a:r>
              <a:rPr lang="en-US" dirty="0">
                <a:solidFill>
                  <a:schemeClr val="bg1"/>
                </a:solidFill>
                <a:latin typeface="Poppins Light" panose="00000400000000000000" pitchFamily="2" charset="0"/>
                <a:cs typeface="Poppins Light" panose="00000400000000000000" pitchFamily="2" charset="0"/>
              </a:rPr>
              <a:t>Reviewing the complete process and key steps undertaken to develop our project.</a:t>
            </a:r>
            <a:endParaRPr lang="fr-FR" dirty="0">
              <a:solidFill>
                <a:schemeClr val="bg1"/>
              </a:solidFill>
              <a:latin typeface="Poppins Light" panose="00000400000000000000" pitchFamily="2" charset="0"/>
              <a:cs typeface="Poppins Light" panose="00000400000000000000" pitchFamily="2" charset="0"/>
            </a:endParaRPr>
          </a:p>
        </p:txBody>
      </p:sp>
      <p:sp>
        <p:nvSpPr>
          <p:cNvPr id="14" name="Oval 13">
            <a:extLst>
              <a:ext uri="{FF2B5EF4-FFF2-40B4-BE49-F238E27FC236}">
                <a16:creationId xmlns:a16="http://schemas.microsoft.com/office/drawing/2014/main" id="{883A269E-AAB2-4068-B0D4-00A023FA5001}"/>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a:t>
            </a:r>
          </a:p>
        </p:txBody>
      </p:sp>
    </p:spTree>
    <p:extLst>
      <p:ext uri="{BB962C8B-B14F-4D97-AF65-F5344CB8AC3E}">
        <p14:creationId xmlns:p14="http://schemas.microsoft.com/office/powerpoint/2010/main" val="66497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A28ACA4-79C4-4A86-B75A-A55A05BFA7DB}"/>
              </a:ext>
            </a:extLst>
          </p:cNvPr>
          <p:cNvSpPr/>
          <p:nvPr/>
        </p:nvSpPr>
        <p:spPr>
          <a:xfrm>
            <a:off x="914841" y="4544512"/>
            <a:ext cx="2661738" cy="706056"/>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914841" y="1184955"/>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1593584225"/>
                  </p:ext>
                </p:extLst>
              </p:nvPr>
            </p:nvGraphicFramePr>
            <p:xfrm>
              <a:off x="5594972" y="1184955"/>
              <a:ext cx="5137140" cy="4908823"/>
            </p:xfrm>
            <a:graphic>
              <a:graphicData uri="http://schemas.microsoft.com/office/drawing/2017/model3d">
                <am3d:model3d r:embed="rId2">
                  <am3d:spPr>
                    <a:xfrm>
                      <a:off x="0" y="0"/>
                      <a:ext cx="5137140" cy="490882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353080" ay="-32319" az="-13422"/>
                    <am3d:postTrans dx="0" dy="0" dz="0"/>
                  </am3d:trans>
                  <am3d:raster rName="Office3DRenderer" rVer="16.0.8326">
                    <am3d:blip r:embed="rId3"/>
                  </am3d:raster>
                  <am3d:objViewport viewportSz="7211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3"/>
              <a:stretch>
                <a:fillRect/>
              </a:stretch>
            </p:blipFill>
            <p:spPr>
              <a:xfrm>
                <a:off x="5594972" y="1184955"/>
                <a:ext cx="5137140" cy="4908823"/>
              </a:xfrm>
              <a:prstGeom prst="rect">
                <a:avLst/>
              </a:prstGeom>
            </p:spPr>
          </p:pic>
        </mc:Fallback>
      </mc:AlternateContent>
      <p:sp>
        <p:nvSpPr>
          <p:cNvPr id="22" name="TextBox 21">
            <a:extLst>
              <a:ext uri="{FF2B5EF4-FFF2-40B4-BE49-F238E27FC236}">
                <a16:creationId xmlns:a16="http://schemas.microsoft.com/office/drawing/2014/main" id="{F498F91E-B423-45FB-A8F9-3746C5C25777}"/>
              </a:ext>
            </a:extLst>
          </p:cNvPr>
          <p:cNvSpPr txBox="1"/>
          <p:nvPr/>
        </p:nvSpPr>
        <p:spPr>
          <a:xfrm>
            <a:off x="1296806" y="138923"/>
            <a:ext cx="3099059" cy="830997"/>
          </a:xfrm>
          <a:prstGeom prst="rect">
            <a:avLst/>
          </a:prstGeom>
          <a:noFill/>
        </p:spPr>
        <p:txBody>
          <a:bodyPr wrap="square" rtlCol="0">
            <a:spAutoFit/>
          </a:bodyPr>
          <a:lstStyle/>
          <a:p>
            <a:r>
              <a:rPr lang="fr-FR" sz="4800" dirty="0">
                <a:latin typeface="Poppins Black" panose="00000A00000000000000" pitchFamily="2" charset="0"/>
                <a:cs typeface="Poppins Black" panose="00000A00000000000000" pitchFamily="2" charset="0"/>
              </a:rPr>
              <a:t>Plan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2934465553"/>
                  </p:ext>
                </p:extLst>
              </p:nvPr>
            </p:nvGraphicFramePr>
            <p:xfrm>
              <a:off x="3230132" y="4734010"/>
              <a:ext cx="903762" cy="939035"/>
            </p:xfrm>
            <a:graphic>
              <a:graphicData uri="http://schemas.microsoft.com/office/drawing/2017/model3d">
                <am3d:model3d r:embed="rId4">
                  <am3d:spPr>
                    <a:xfrm>
                      <a:off x="0" y="0"/>
                      <a:ext cx="903762" cy="93903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274389" ay="-1276573" az="99748"/>
                    <am3d:postTrans dx="0" dy="0" dz="0"/>
                  </am3d:trans>
                  <am3d:raster rName="Office3DRenderer" rVer="16.0.8326">
                    <am3d:blip r:embed="rId5"/>
                  </am3d:raster>
                  <am3d:objViewport viewportSz="16077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5"/>
              <a:stretch>
                <a:fillRect/>
              </a:stretch>
            </p:blipFill>
            <p:spPr>
              <a:xfrm>
                <a:off x="3230132" y="4734010"/>
                <a:ext cx="903762" cy="939035"/>
              </a:xfrm>
              <a:prstGeom prst="rect">
                <a:avLst/>
              </a:prstGeom>
            </p:spPr>
          </p:pic>
        </mc:Fallback>
      </mc:AlternateContent>
      <p:sp>
        <p:nvSpPr>
          <p:cNvPr id="16" name="Rectangle 15">
            <a:extLst>
              <a:ext uri="{FF2B5EF4-FFF2-40B4-BE49-F238E27FC236}">
                <a16:creationId xmlns:a16="http://schemas.microsoft.com/office/drawing/2014/main" id="{0CDF0037-5F6B-4E14-B7EF-65E52332EC5A}"/>
              </a:ext>
            </a:extLst>
          </p:cNvPr>
          <p:cNvSpPr/>
          <p:nvPr/>
        </p:nvSpPr>
        <p:spPr>
          <a:xfrm>
            <a:off x="914841" y="2321081"/>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7" name="Rectangle 16">
            <a:extLst>
              <a:ext uri="{FF2B5EF4-FFF2-40B4-BE49-F238E27FC236}">
                <a16:creationId xmlns:a16="http://schemas.microsoft.com/office/drawing/2014/main" id="{82657032-AA43-4BD9-9221-E4EBD2A4239E}"/>
              </a:ext>
            </a:extLst>
          </p:cNvPr>
          <p:cNvSpPr/>
          <p:nvPr/>
        </p:nvSpPr>
        <p:spPr>
          <a:xfrm>
            <a:off x="914841" y="3477836"/>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19" name="Rectangle 18">
            <a:extLst>
              <a:ext uri="{FF2B5EF4-FFF2-40B4-BE49-F238E27FC236}">
                <a16:creationId xmlns:a16="http://schemas.microsoft.com/office/drawing/2014/main" id="{A7B59E9E-E239-4927-A6B1-13453F6DB9D4}"/>
              </a:ext>
            </a:extLst>
          </p:cNvPr>
          <p:cNvSpPr/>
          <p:nvPr/>
        </p:nvSpPr>
        <p:spPr>
          <a:xfrm>
            <a:off x="914841" y="5673045"/>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2" name="TextBox 1">
            <a:extLst>
              <a:ext uri="{FF2B5EF4-FFF2-40B4-BE49-F238E27FC236}">
                <a16:creationId xmlns:a16="http://schemas.microsoft.com/office/drawing/2014/main" id="{D4835B79-7E43-4725-BDDD-03A56FD76149}"/>
              </a:ext>
            </a:extLst>
          </p:cNvPr>
          <p:cNvSpPr txBox="1"/>
          <p:nvPr/>
        </p:nvSpPr>
        <p:spPr>
          <a:xfrm>
            <a:off x="7264654" y="2321081"/>
            <a:ext cx="1861407" cy="369332"/>
          </a:xfrm>
          <a:prstGeom prst="rect">
            <a:avLst/>
          </a:prstGeom>
          <a:noFill/>
        </p:spPr>
        <p:txBody>
          <a:bodyPr wrap="none" rtlCol="0">
            <a:spAutoFit/>
          </a:bodyPr>
          <a:lstStyle/>
          <a:p>
            <a:r>
              <a:rPr lang="fr-FR" dirty="0">
                <a:solidFill>
                  <a:schemeClr val="bg1"/>
                </a:solidFill>
                <a:latin typeface="Poppins Medium" panose="00000600000000000000" pitchFamily="2" charset="0"/>
                <a:cs typeface="Poppins Medium" panose="00000600000000000000" pitchFamily="2" charset="0"/>
              </a:rPr>
              <a:t>Project </a:t>
            </a:r>
            <a:r>
              <a:rPr lang="fr-FR" dirty="0" err="1">
                <a:solidFill>
                  <a:schemeClr val="bg1"/>
                </a:solidFill>
                <a:latin typeface="Poppins Medium" panose="00000600000000000000" pitchFamily="2" charset="0"/>
                <a:cs typeface="Poppins Medium" panose="00000600000000000000" pitchFamily="2" charset="0"/>
              </a:rPr>
              <a:t>Review</a:t>
            </a:r>
            <a:endParaRPr lang="fr-FR" dirty="0">
              <a:solidFill>
                <a:schemeClr val="bg1"/>
              </a:solidFill>
              <a:latin typeface="Poppins Medium" panose="00000600000000000000" pitchFamily="2" charset="0"/>
              <a:cs typeface="Poppins Medium" panose="00000600000000000000" pitchFamily="2" charset="0"/>
            </a:endParaRPr>
          </a:p>
        </p:txBody>
      </p:sp>
      <p:sp>
        <p:nvSpPr>
          <p:cNvPr id="3" name="TextBox 2">
            <a:extLst>
              <a:ext uri="{FF2B5EF4-FFF2-40B4-BE49-F238E27FC236}">
                <a16:creationId xmlns:a16="http://schemas.microsoft.com/office/drawing/2014/main" id="{C956130E-9001-4605-9B8A-A173811155A6}"/>
              </a:ext>
            </a:extLst>
          </p:cNvPr>
          <p:cNvSpPr txBox="1"/>
          <p:nvPr/>
        </p:nvSpPr>
        <p:spPr>
          <a:xfrm>
            <a:off x="6642141" y="2782669"/>
            <a:ext cx="3106432" cy="646331"/>
          </a:xfrm>
          <a:prstGeom prst="rect">
            <a:avLst/>
          </a:prstGeom>
          <a:noFill/>
        </p:spPr>
        <p:txBody>
          <a:bodyPr wrap="square" rtlCol="0">
            <a:spAutoFit/>
          </a:bodyPr>
          <a:lstStyle/>
          <a:p>
            <a:pPr algn="ctr"/>
            <a:r>
              <a:rPr lang="fr-FR" dirty="0" err="1">
                <a:solidFill>
                  <a:schemeClr val="bg1"/>
                </a:solidFill>
                <a:latin typeface="Poppins Light" panose="00000400000000000000" pitchFamily="2" charset="0"/>
                <a:cs typeface="Poppins Light" panose="00000400000000000000" pitchFamily="2" charset="0"/>
              </a:rPr>
              <a:t>Reviewing</a:t>
            </a:r>
            <a:r>
              <a:rPr lang="fr-FR" dirty="0">
                <a:solidFill>
                  <a:schemeClr val="bg1"/>
                </a:solidFill>
                <a:latin typeface="Poppins Light" panose="00000400000000000000" pitchFamily="2" charset="0"/>
                <a:cs typeface="Poppins Light" panose="00000400000000000000" pitchFamily="2" charset="0"/>
              </a:rPr>
              <a:t> </a:t>
            </a:r>
            <a:r>
              <a:rPr lang="fr-FR" dirty="0" err="1">
                <a:solidFill>
                  <a:schemeClr val="bg1"/>
                </a:solidFill>
                <a:latin typeface="Poppins Light" panose="00000400000000000000" pitchFamily="2" charset="0"/>
                <a:cs typeface="Poppins Light" panose="00000400000000000000" pitchFamily="2" charset="0"/>
              </a:rPr>
              <a:t>our</a:t>
            </a:r>
            <a:r>
              <a:rPr lang="fr-FR" dirty="0">
                <a:solidFill>
                  <a:schemeClr val="bg1"/>
                </a:solidFill>
                <a:latin typeface="Poppins Light" panose="00000400000000000000" pitchFamily="2" charset="0"/>
                <a:cs typeface="Poppins Light" panose="00000400000000000000" pitchFamily="2" charset="0"/>
              </a:rPr>
              <a:t> </a:t>
            </a:r>
            <a:r>
              <a:rPr lang="fr-FR" dirty="0" err="1">
                <a:solidFill>
                  <a:schemeClr val="bg1"/>
                </a:solidFill>
                <a:latin typeface="Poppins Light" panose="00000400000000000000" pitchFamily="2" charset="0"/>
                <a:cs typeface="Poppins Light" panose="00000400000000000000" pitchFamily="2" charset="0"/>
              </a:rPr>
              <a:t>project</a:t>
            </a:r>
            <a:endParaRPr lang="fr-FR" dirty="0">
              <a:solidFill>
                <a:schemeClr val="bg1"/>
              </a:solidFill>
              <a:latin typeface="Poppins Light" panose="00000400000000000000" pitchFamily="2" charset="0"/>
              <a:cs typeface="Poppins Light" panose="00000400000000000000" pitchFamily="2" charset="0"/>
            </a:endParaRPr>
          </a:p>
          <a:p>
            <a:pPr algn="ctr"/>
            <a:r>
              <a:rPr lang="fr-FR" dirty="0" err="1">
                <a:solidFill>
                  <a:schemeClr val="bg1"/>
                </a:solidFill>
                <a:latin typeface="Poppins Light" panose="00000400000000000000" pitchFamily="2" charset="0"/>
                <a:cs typeface="Poppins Light" panose="00000400000000000000" pitchFamily="2" charset="0"/>
              </a:rPr>
              <a:t>Using</a:t>
            </a:r>
            <a:r>
              <a:rPr lang="fr-FR" dirty="0">
                <a:solidFill>
                  <a:schemeClr val="bg1"/>
                </a:solidFill>
                <a:latin typeface="Poppins Light" panose="00000400000000000000" pitchFamily="2" charset="0"/>
                <a:cs typeface="Poppins Light" panose="00000400000000000000" pitchFamily="2" charset="0"/>
              </a:rPr>
              <a:t> a </a:t>
            </a:r>
            <a:r>
              <a:rPr lang="fr-FR" dirty="0" err="1">
                <a:solidFill>
                  <a:schemeClr val="bg1"/>
                </a:solidFill>
                <a:latin typeface="Poppins Light" panose="00000400000000000000" pitchFamily="2" charset="0"/>
                <a:cs typeface="Poppins Light" panose="00000400000000000000" pitchFamily="2" charset="0"/>
              </a:rPr>
              <a:t>website</a:t>
            </a:r>
            <a:endParaRPr lang="fr-FR" dirty="0">
              <a:solidFill>
                <a:schemeClr val="bg1"/>
              </a:solidFill>
              <a:latin typeface="Poppins Light" panose="00000400000000000000" pitchFamily="2" charset="0"/>
              <a:cs typeface="Poppins Light" panose="00000400000000000000" pitchFamily="2" charset="0"/>
            </a:endParaRPr>
          </a:p>
        </p:txBody>
      </p:sp>
      <p:sp>
        <p:nvSpPr>
          <p:cNvPr id="14" name="Oval 13">
            <a:extLst>
              <a:ext uri="{FF2B5EF4-FFF2-40B4-BE49-F238E27FC236}">
                <a16:creationId xmlns:a16="http://schemas.microsoft.com/office/drawing/2014/main" id="{27AC8E5F-E7E0-49D6-BF3F-2CE13CE8329B}"/>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a:t>
            </a:r>
          </a:p>
        </p:txBody>
      </p:sp>
    </p:spTree>
    <p:extLst>
      <p:ext uri="{BB962C8B-B14F-4D97-AF65-F5344CB8AC3E}">
        <p14:creationId xmlns:p14="http://schemas.microsoft.com/office/powerpoint/2010/main" val="383577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B59E9E-E239-4927-A6B1-13453F6DB9D4}"/>
              </a:ext>
            </a:extLst>
          </p:cNvPr>
          <p:cNvSpPr/>
          <p:nvPr/>
        </p:nvSpPr>
        <p:spPr>
          <a:xfrm>
            <a:off x="914841" y="5673045"/>
            <a:ext cx="2661738" cy="706056"/>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914841" y="4544512"/>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914841" y="1184955"/>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nvGraphicFramePr>
            <p:xfrm>
              <a:off x="5594972" y="1184955"/>
              <a:ext cx="5137140" cy="4908823"/>
            </p:xfrm>
            <a:graphic>
              <a:graphicData uri="http://schemas.microsoft.com/office/drawing/2017/model3d">
                <am3d:model3d r:embed="rId2">
                  <am3d:spPr>
                    <a:xfrm>
                      <a:off x="0" y="0"/>
                      <a:ext cx="5137140" cy="490882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1353080" ay="-32319" az="-13422"/>
                    <am3d:postTrans dx="0" dy="0" dz="0"/>
                  </am3d:trans>
                  <am3d:raster rName="Office3DRenderer" rVer="16.0.8326">
                    <am3d:blip r:embed="rId3"/>
                  </am3d:raster>
                  <am3d:objViewport viewportSz="72110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3"/>
              <a:stretch>
                <a:fillRect/>
              </a:stretch>
            </p:blipFill>
            <p:spPr>
              <a:xfrm>
                <a:off x="5594972" y="1184955"/>
                <a:ext cx="5137140" cy="4908823"/>
              </a:xfrm>
              <a:prstGeom prst="rect">
                <a:avLst/>
              </a:prstGeom>
            </p:spPr>
          </p:pic>
        </mc:Fallback>
      </mc:AlternateContent>
      <p:sp>
        <p:nvSpPr>
          <p:cNvPr id="22" name="TextBox 21">
            <a:extLst>
              <a:ext uri="{FF2B5EF4-FFF2-40B4-BE49-F238E27FC236}">
                <a16:creationId xmlns:a16="http://schemas.microsoft.com/office/drawing/2014/main" id="{F498F91E-B423-45FB-A8F9-3746C5C25777}"/>
              </a:ext>
            </a:extLst>
          </p:cNvPr>
          <p:cNvSpPr txBox="1"/>
          <p:nvPr/>
        </p:nvSpPr>
        <p:spPr>
          <a:xfrm>
            <a:off x="1296806" y="138923"/>
            <a:ext cx="3099059" cy="830997"/>
          </a:xfrm>
          <a:prstGeom prst="rect">
            <a:avLst/>
          </a:prstGeom>
          <a:noFill/>
        </p:spPr>
        <p:txBody>
          <a:bodyPr wrap="square" rtlCol="0">
            <a:spAutoFit/>
          </a:bodyPr>
          <a:lstStyle/>
          <a:p>
            <a:r>
              <a:rPr lang="fr-FR" sz="4800" dirty="0">
                <a:latin typeface="Poppins Black" panose="00000A00000000000000" pitchFamily="2" charset="0"/>
                <a:cs typeface="Poppins Black" panose="00000A00000000000000" pitchFamily="2" charset="0"/>
              </a:rPr>
              <a:t>Plan</a:t>
            </a:r>
          </a:p>
        </p:txBody>
      </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2614535401"/>
                  </p:ext>
                </p:extLst>
              </p:nvPr>
            </p:nvGraphicFramePr>
            <p:xfrm>
              <a:off x="3230132" y="5862543"/>
              <a:ext cx="903762" cy="939035"/>
            </p:xfrm>
            <a:graphic>
              <a:graphicData uri="http://schemas.microsoft.com/office/drawing/2017/model3d">
                <am3d:model3d r:embed="rId4">
                  <am3d:spPr>
                    <a:xfrm>
                      <a:off x="0" y="0"/>
                      <a:ext cx="903762" cy="939035"/>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274389" ay="-1276573" az="99748"/>
                    <am3d:postTrans dx="0" dy="0" dz="0"/>
                  </am3d:trans>
                  <am3d:raster rName="Office3DRenderer" rVer="16.0.8326">
                    <am3d:blip r:embed="rId5"/>
                  </am3d:raster>
                  <am3d:objViewport viewportSz="16077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5"/>
              <a:stretch>
                <a:fillRect/>
              </a:stretch>
            </p:blipFill>
            <p:spPr>
              <a:xfrm>
                <a:off x="3230132" y="5862543"/>
                <a:ext cx="903762" cy="939035"/>
              </a:xfrm>
              <a:prstGeom prst="rect">
                <a:avLst/>
              </a:prstGeom>
            </p:spPr>
          </p:pic>
        </mc:Fallback>
      </mc:AlternateContent>
      <p:sp>
        <p:nvSpPr>
          <p:cNvPr id="16" name="Rectangle 15">
            <a:extLst>
              <a:ext uri="{FF2B5EF4-FFF2-40B4-BE49-F238E27FC236}">
                <a16:creationId xmlns:a16="http://schemas.microsoft.com/office/drawing/2014/main" id="{0CDF0037-5F6B-4E14-B7EF-65E52332EC5A}"/>
              </a:ext>
            </a:extLst>
          </p:cNvPr>
          <p:cNvSpPr/>
          <p:nvPr/>
        </p:nvSpPr>
        <p:spPr>
          <a:xfrm>
            <a:off x="914841" y="2321081"/>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7" name="Rectangle 16">
            <a:extLst>
              <a:ext uri="{FF2B5EF4-FFF2-40B4-BE49-F238E27FC236}">
                <a16:creationId xmlns:a16="http://schemas.microsoft.com/office/drawing/2014/main" id="{82657032-AA43-4BD9-9221-E4EBD2A4239E}"/>
              </a:ext>
            </a:extLst>
          </p:cNvPr>
          <p:cNvSpPr/>
          <p:nvPr/>
        </p:nvSpPr>
        <p:spPr>
          <a:xfrm>
            <a:off x="914841" y="3477836"/>
            <a:ext cx="2661738" cy="7060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2" name="TextBox 1">
            <a:extLst>
              <a:ext uri="{FF2B5EF4-FFF2-40B4-BE49-F238E27FC236}">
                <a16:creationId xmlns:a16="http://schemas.microsoft.com/office/drawing/2014/main" id="{D4835B79-7E43-4725-BDDD-03A56FD76149}"/>
              </a:ext>
            </a:extLst>
          </p:cNvPr>
          <p:cNvSpPr txBox="1"/>
          <p:nvPr/>
        </p:nvSpPr>
        <p:spPr>
          <a:xfrm>
            <a:off x="7419588" y="2321081"/>
            <a:ext cx="1487908" cy="369332"/>
          </a:xfrm>
          <a:prstGeom prst="rect">
            <a:avLst/>
          </a:prstGeom>
          <a:noFill/>
        </p:spPr>
        <p:txBody>
          <a:bodyPr wrap="none" rtlCol="0">
            <a:spAutoFit/>
          </a:bodyPr>
          <a:lstStyle/>
          <a:p>
            <a:r>
              <a:rPr lang="fr-FR" dirty="0">
                <a:solidFill>
                  <a:schemeClr val="bg1"/>
                </a:solidFill>
                <a:latin typeface="Poppins Medium" panose="00000600000000000000" pitchFamily="2" charset="0"/>
                <a:cs typeface="Poppins Medium" panose="00000600000000000000" pitchFamily="2" charset="0"/>
              </a:rPr>
              <a:t>Conclusion</a:t>
            </a:r>
          </a:p>
        </p:txBody>
      </p:sp>
      <p:sp>
        <p:nvSpPr>
          <p:cNvPr id="3" name="TextBox 2">
            <a:extLst>
              <a:ext uri="{FF2B5EF4-FFF2-40B4-BE49-F238E27FC236}">
                <a16:creationId xmlns:a16="http://schemas.microsoft.com/office/drawing/2014/main" id="{C956130E-9001-4605-9B8A-A173811155A6}"/>
              </a:ext>
            </a:extLst>
          </p:cNvPr>
          <p:cNvSpPr txBox="1"/>
          <p:nvPr/>
        </p:nvSpPr>
        <p:spPr>
          <a:xfrm>
            <a:off x="6642141" y="2782669"/>
            <a:ext cx="3106432" cy="923330"/>
          </a:xfrm>
          <a:prstGeom prst="rect">
            <a:avLst/>
          </a:prstGeom>
          <a:noFill/>
        </p:spPr>
        <p:txBody>
          <a:bodyPr wrap="square" rtlCol="0">
            <a:spAutoFit/>
          </a:bodyPr>
          <a:lstStyle/>
          <a:p>
            <a:pPr algn="ctr"/>
            <a:r>
              <a:rPr lang="en-US" dirty="0">
                <a:solidFill>
                  <a:schemeClr val="bg1"/>
                </a:solidFill>
                <a:latin typeface="Poppins Light" panose="00000400000000000000" pitchFamily="2" charset="0"/>
                <a:cs typeface="Poppins Light" panose="00000400000000000000" pitchFamily="2" charset="0"/>
              </a:rPr>
              <a:t>Reviewing key concepts and establishing the next objectives</a:t>
            </a:r>
            <a:endParaRPr lang="fr-FR" dirty="0">
              <a:solidFill>
                <a:schemeClr val="bg1"/>
              </a:solidFill>
              <a:latin typeface="Poppins Light" panose="00000400000000000000" pitchFamily="2" charset="0"/>
              <a:cs typeface="Poppins Light" panose="00000400000000000000" pitchFamily="2" charset="0"/>
            </a:endParaRPr>
          </a:p>
        </p:txBody>
      </p:sp>
      <p:sp>
        <p:nvSpPr>
          <p:cNvPr id="14" name="Oval 13">
            <a:extLst>
              <a:ext uri="{FF2B5EF4-FFF2-40B4-BE49-F238E27FC236}">
                <a16:creationId xmlns:a16="http://schemas.microsoft.com/office/drawing/2014/main" id="{406856F1-D54A-4085-939B-5AE1BE62E621}"/>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1</a:t>
            </a:r>
          </a:p>
        </p:txBody>
      </p:sp>
    </p:spTree>
    <p:extLst>
      <p:ext uri="{BB962C8B-B14F-4D97-AF65-F5344CB8AC3E}">
        <p14:creationId xmlns:p14="http://schemas.microsoft.com/office/powerpoint/2010/main" val="29961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B59E9E-E239-4927-A6B1-13453F6DB9D4}"/>
              </a:ext>
            </a:extLst>
          </p:cNvPr>
          <p:cNvSpPr/>
          <p:nvPr/>
        </p:nvSpPr>
        <p:spPr>
          <a:xfrm>
            <a:off x="10081872" y="464406"/>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What</a:t>
            </a:r>
            <a:r>
              <a:rPr lang="fr-FR" dirty="0">
                <a:latin typeface="Poppins Light" panose="00000400000000000000" pitchFamily="2" charset="0"/>
                <a:cs typeface="Poppins Light" panose="00000400000000000000" pitchFamily="2" charset="0"/>
              </a:rPr>
              <a:t> </a:t>
            </a:r>
            <a:r>
              <a:rPr lang="fr-FR" dirty="0" err="1">
                <a:latin typeface="Poppins Light" panose="00000400000000000000" pitchFamily="2" charset="0"/>
                <a:cs typeface="Poppins Light" panose="00000400000000000000" pitchFamily="2" charset="0"/>
              </a:rPr>
              <a:t>is</a:t>
            </a:r>
            <a:r>
              <a:rPr lang="fr-FR" dirty="0">
                <a:latin typeface="Poppins Light" panose="00000400000000000000" pitchFamily="2" charset="0"/>
                <a:cs typeface="Poppins Light" panose="00000400000000000000" pitchFamily="2" charset="0"/>
              </a:rPr>
              <a:t> Next ?</a:t>
            </a:r>
          </a:p>
        </p:txBody>
      </p:sp>
      <p:sp>
        <p:nvSpPr>
          <p:cNvPr id="18" name="Rectangle 17">
            <a:extLst>
              <a:ext uri="{FF2B5EF4-FFF2-40B4-BE49-F238E27FC236}">
                <a16:creationId xmlns:a16="http://schemas.microsoft.com/office/drawing/2014/main" id="{FA28ACA4-79C4-4A86-B75A-A55A05BFA7DB}"/>
              </a:ext>
            </a:extLst>
          </p:cNvPr>
          <p:cNvSpPr/>
          <p:nvPr/>
        </p:nvSpPr>
        <p:spPr>
          <a:xfrm>
            <a:off x="7644068" y="453362"/>
            <a:ext cx="1889760" cy="5454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Project </a:t>
            </a:r>
            <a:r>
              <a:rPr lang="fr-FR" dirty="0" err="1">
                <a:latin typeface="Poppins Light" panose="00000400000000000000" pitchFamily="2" charset="0"/>
                <a:cs typeface="Poppins Light" panose="00000400000000000000" pitchFamily="2" charset="0"/>
              </a:rPr>
              <a:t>Review</a:t>
            </a:r>
            <a:endParaRPr lang="fr-FR" dirty="0">
              <a:latin typeface="Poppins Light" panose="00000400000000000000" pitchFamily="2" charset="0"/>
              <a:cs typeface="Poppins Light" panose="00000400000000000000" pitchFamily="2" charset="0"/>
            </a:endParaRPr>
          </a:p>
        </p:txBody>
      </p:sp>
      <p:sp>
        <p:nvSpPr>
          <p:cNvPr id="4" name="Rectangle 3">
            <a:extLst>
              <a:ext uri="{FF2B5EF4-FFF2-40B4-BE49-F238E27FC236}">
                <a16:creationId xmlns:a16="http://schemas.microsoft.com/office/drawing/2014/main" id="{F5F708AC-4C35-4DEB-B2FA-FD1CB718799D}"/>
              </a:ext>
            </a:extLst>
          </p:cNvPr>
          <p:cNvSpPr/>
          <p:nvPr/>
        </p:nvSpPr>
        <p:spPr>
          <a:xfrm>
            <a:off x="330656" y="475450"/>
            <a:ext cx="1889760" cy="534412"/>
          </a:xfrm>
          <a:prstGeom prst="rect">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Introduction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A818F25B-D556-4AB2-9625-7CEBC8B1662D}"/>
                  </a:ext>
                </a:extLst>
              </p:cNvPr>
              <p:cNvGraphicFramePr>
                <a:graphicFrameLocks noChangeAspect="1"/>
              </p:cNvGraphicFramePr>
              <p:nvPr>
                <p:extLst>
                  <p:ext uri="{D42A27DB-BD31-4B8C-83A1-F6EECF244321}">
                    <p14:modId xmlns:p14="http://schemas.microsoft.com/office/powerpoint/2010/main" val="3998281847"/>
                  </p:ext>
                </p:extLst>
              </p:nvPr>
            </p:nvGraphicFramePr>
            <p:xfrm>
              <a:off x="6013521" y="378769"/>
              <a:ext cx="6220269" cy="6469793"/>
            </p:xfrm>
            <a:graphic>
              <a:graphicData uri="http://schemas.microsoft.com/office/drawing/2017/model3d">
                <am3d:model3d r:embed="rId3">
                  <am3d:spPr>
                    <a:xfrm>
                      <a:off x="0" y="0"/>
                      <a:ext cx="6220269" cy="6469793"/>
                    </a:xfrm>
                    <a:prstGeom prst="rect">
                      <a:avLst/>
                    </a:prstGeom>
                  </am3d:spPr>
                  <am3d:camera>
                    <am3d:pos x="0" y="0" z="73167348"/>
                    <am3d:up dx="0" dy="36000000" dz="0"/>
                    <am3d:lookAt x="0" y="0" z="0"/>
                    <am3d:perspective fov="2700000"/>
                  </am3d:camera>
                  <am3d:trans>
                    <am3d:meterPerModelUnit n="2015395" d="1000000"/>
                    <am3d:preTrans dx="0" dy="-12694421" dz="7235670"/>
                    <am3d:scale>
                      <am3d:sx n="1000000" d="1000000"/>
                      <am3d:sy n="1000000" d="1000000"/>
                      <am3d:sz n="1000000" d="1000000"/>
                    </am3d:scale>
                    <am3d:rot ax="2963689" ay="-2237354" az="-2114951"/>
                    <am3d:postTrans dx="0" dy="0" dz="0"/>
                  </am3d:trans>
                  <am3d:raster rName="Office3DRenderer" rVer="16.0.8326">
                    <am3d:blip r:embed="rId4"/>
                  </am3d:raster>
                  <am3d:objViewport viewportSz="67549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A818F25B-D556-4AB2-9625-7CEBC8B1662D}"/>
                  </a:ext>
                </a:extLst>
              </p:cNvPr>
              <p:cNvPicPr>
                <a:picLocks noGrp="1" noRot="1" noChangeAspect="1" noMove="1" noResize="1" noEditPoints="1" noAdjustHandles="1" noChangeArrowheads="1" noChangeShapeType="1" noCrop="1"/>
              </p:cNvPicPr>
              <p:nvPr/>
            </p:nvPicPr>
            <p:blipFill>
              <a:blip r:embed="rId4"/>
              <a:stretch>
                <a:fillRect/>
              </a:stretch>
            </p:blipFill>
            <p:spPr>
              <a:xfrm>
                <a:off x="6013521" y="378769"/>
                <a:ext cx="6220269" cy="64697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16DBDA88-9059-401E-A648-D139A171712F}"/>
                  </a:ext>
                </a:extLst>
              </p:cNvPr>
              <p:cNvGraphicFramePr>
                <a:graphicFrameLocks noChangeAspect="1"/>
              </p:cNvGraphicFramePr>
              <p:nvPr>
                <p:extLst>
                  <p:ext uri="{D42A27DB-BD31-4B8C-83A1-F6EECF244321}">
                    <p14:modId xmlns:p14="http://schemas.microsoft.com/office/powerpoint/2010/main" val="2086675559"/>
                  </p:ext>
                </p:extLst>
              </p:nvPr>
            </p:nvGraphicFramePr>
            <p:xfrm>
              <a:off x="1941334" y="741975"/>
              <a:ext cx="545432" cy="534413"/>
            </p:xfrm>
            <a:graphic>
              <a:graphicData uri="http://schemas.microsoft.com/office/drawing/2017/model3d">
                <am3d:model3d r:embed="rId5">
                  <am3d:spPr>
                    <a:xfrm>
                      <a:off x="0" y="0"/>
                      <a:ext cx="545432" cy="534413"/>
                    </a:xfrm>
                    <a:prstGeom prst="rect">
                      <a:avLst/>
                    </a:prstGeom>
                  </am3d:spPr>
                  <am3d:camera>
                    <am3d:pos x="0" y="0" z="70130096"/>
                    <am3d:up dx="0" dy="36000000" dz="0"/>
                    <am3d:lookAt x="0" y="0" z="0"/>
                    <am3d:perspective fov="2700000"/>
                  </am3d:camera>
                  <am3d:trans>
                    <am3d:meterPerModelUnit n="168547" d="1000000"/>
                    <am3d:preTrans dx="1274550" dy="87331" dz="-3704883"/>
                    <am3d:scale>
                      <am3d:sx n="1000000" d="1000000"/>
                      <am3d:sy n="1000000" d="1000000"/>
                      <am3d:sz n="1000000" d="1000000"/>
                    </am3d:scale>
                    <am3d:rot ax="-1304127" ay="-1455984" az="558288"/>
                    <am3d:postTrans dx="0" dy="0" dz="0"/>
                  </am3d:trans>
                  <am3d:raster rName="Office3DRenderer" rVer="16.0.8326">
                    <am3d:blip r:embed="rId6"/>
                  </am3d:raster>
                  <am3d:objViewport viewportSz="9310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16DBDA88-9059-401E-A648-D139A171712F}"/>
                  </a:ext>
                </a:extLst>
              </p:cNvPr>
              <p:cNvPicPr>
                <a:picLocks noGrp="1" noRot="1" noChangeAspect="1" noMove="1" noResize="1" noEditPoints="1" noAdjustHandles="1" noChangeArrowheads="1" noChangeShapeType="1" noCrop="1"/>
              </p:cNvPicPr>
              <p:nvPr/>
            </p:nvPicPr>
            <p:blipFill>
              <a:blip r:embed="rId6"/>
              <a:stretch>
                <a:fillRect/>
              </a:stretch>
            </p:blipFill>
            <p:spPr>
              <a:xfrm>
                <a:off x="1941334" y="741975"/>
                <a:ext cx="545432" cy="534413"/>
              </a:xfrm>
              <a:prstGeom prst="rect">
                <a:avLst/>
              </a:prstGeom>
            </p:spPr>
          </p:pic>
        </mc:Fallback>
      </mc:AlternateContent>
      <p:sp>
        <p:nvSpPr>
          <p:cNvPr id="16" name="Rectangle 15">
            <a:extLst>
              <a:ext uri="{FF2B5EF4-FFF2-40B4-BE49-F238E27FC236}">
                <a16:creationId xmlns:a16="http://schemas.microsoft.com/office/drawing/2014/main" id="{0CDF0037-5F6B-4E14-B7EF-65E52332EC5A}"/>
              </a:ext>
            </a:extLst>
          </p:cNvPr>
          <p:cNvSpPr/>
          <p:nvPr/>
        </p:nvSpPr>
        <p:spPr>
          <a:xfrm>
            <a:off x="2768460" y="475450"/>
            <a:ext cx="1889760" cy="53441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Light" panose="00000400000000000000" pitchFamily="2" charset="0"/>
                <a:cs typeface="Poppins Light" panose="00000400000000000000" pitchFamily="2" charset="0"/>
              </a:rPr>
              <a:t>State of art</a:t>
            </a:r>
          </a:p>
        </p:txBody>
      </p:sp>
      <p:sp>
        <p:nvSpPr>
          <p:cNvPr id="17" name="Rectangle 16">
            <a:extLst>
              <a:ext uri="{FF2B5EF4-FFF2-40B4-BE49-F238E27FC236}">
                <a16:creationId xmlns:a16="http://schemas.microsoft.com/office/drawing/2014/main" id="{82657032-AA43-4BD9-9221-E4EBD2A4239E}"/>
              </a:ext>
            </a:extLst>
          </p:cNvPr>
          <p:cNvSpPr/>
          <p:nvPr/>
        </p:nvSpPr>
        <p:spPr>
          <a:xfrm>
            <a:off x="5206264" y="474088"/>
            <a:ext cx="1889760" cy="53577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latin typeface="Poppins Light" panose="00000400000000000000" pitchFamily="2" charset="0"/>
                <a:cs typeface="Poppins Light" panose="00000400000000000000" pitchFamily="2" charset="0"/>
              </a:rPr>
              <a:t>Development</a:t>
            </a:r>
            <a:r>
              <a:rPr lang="fr-FR" dirty="0">
                <a:latin typeface="Poppins Light" panose="00000400000000000000" pitchFamily="2" charset="0"/>
                <a:cs typeface="Poppins Light" panose="00000400000000000000" pitchFamily="2" charset="0"/>
              </a:rPr>
              <a:t> Process</a:t>
            </a:r>
          </a:p>
        </p:txBody>
      </p:sp>
      <p:sp>
        <p:nvSpPr>
          <p:cNvPr id="5" name="TextBox 4">
            <a:extLst>
              <a:ext uri="{FF2B5EF4-FFF2-40B4-BE49-F238E27FC236}">
                <a16:creationId xmlns:a16="http://schemas.microsoft.com/office/drawing/2014/main" id="{B4743B4E-10B4-4B71-A668-EC9CA03EBB23}"/>
              </a:ext>
            </a:extLst>
          </p:cNvPr>
          <p:cNvSpPr txBox="1"/>
          <p:nvPr/>
        </p:nvSpPr>
        <p:spPr>
          <a:xfrm rot="1584855">
            <a:off x="8967821" y="2868053"/>
            <a:ext cx="3219553" cy="584775"/>
          </a:xfrm>
          <a:prstGeom prst="rect">
            <a:avLst/>
          </a:prstGeom>
          <a:noFill/>
        </p:spPr>
        <p:txBody>
          <a:bodyPr wrap="square" rtlCol="0">
            <a:spAutoFit/>
          </a:bodyPr>
          <a:lstStyle/>
          <a:p>
            <a:r>
              <a:rPr lang="fr-FR" sz="3200" dirty="0">
                <a:solidFill>
                  <a:schemeClr val="bg1"/>
                </a:solidFill>
                <a:latin typeface="Poppins Medium" panose="00000600000000000000" pitchFamily="2" charset="0"/>
                <a:cs typeface="Poppins Medium" panose="00000600000000000000" pitchFamily="2" charset="0"/>
              </a:rPr>
              <a:t>Introduction</a:t>
            </a:r>
          </a:p>
        </p:txBody>
      </p:sp>
      <p:sp>
        <p:nvSpPr>
          <p:cNvPr id="6" name="TextBox 5">
            <a:extLst>
              <a:ext uri="{FF2B5EF4-FFF2-40B4-BE49-F238E27FC236}">
                <a16:creationId xmlns:a16="http://schemas.microsoft.com/office/drawing/2014/main" id="{0414F0EC-F1BC-42E3-AEF3-465246A6805F}"/>
              </a:ext>
            </a:extLst>
          </p:cNvPr>
          <p:cNvSpPr txBox="1"/>
          <p:nvPr/>
        </p:nvSpPr>
        <p:spPr>
          <a:xfrm>
            <a:off x="252770" y="2938096"/>
            <a:ext cx="7728398" cy="1200329"/>
          </a:xfrm>
          <a:prstGeom prst="rect">
            <a:avLst/>
          </a:prstGeom>
          <a:noFill/>
        </p:spPr>
        <p:txBody>
          <a:bodyPr wrap="none" rtlCol="0">
            <a:spAutoFit/>
          </a:bodyPr>
          <a:lstStyle/>
          <a:p>
            <a:r>
              <a:rPr lang="en-US" sz="2400" dirty="0">
                <a:latin typeface="Poppins Light" panose="00000400000000000000" pitchFamily="2" charset="0"/>
                <a:cs typeface="Poppins Light" panose="00000400000000000000" pitchFamily="2" charset="0"/>
              </a:rPr>
              <a:t>In this presentation, we'll explore how machine</a:t>
            </a:r>
          </a:p>
          <a:p>
            <a:r>
              <a:rPr lang="en-US" sz="2400" dirty="0">
                <a:latin typeface="Poppins Light" panose="00000400000000000000" pitchFamily="2" charset="0"/>
                <a:cs typeface="Poppins Light" panose="00000400000000000000" pitchFamily="2" charset="0"/>
              </a:rPr>
              <a:t>learning helps recommend the best PC for users </a:t>
            </a:r>
          </a:p>
          <a:p>
            <a:r>
              <a:rPr lang="en-US" sz="2400" dirty="0">
                <a:latin typeface="Poppins Light" panose="00000400000000000000" pitchFamily="2" charset="0"/>
                <a:cs typeface="Poppins Light" panose="00000400000000000000" pitchFamily="2" charset="0"/>
              </a:rPr>
              <a:t>by analyzing their needs and budget.</a:t>
            </a:r>
            <a:endParaRPr lang="fr-FR" sz="2400" dirty="0">
              <a:latin typeface="Poppins Light" panose="00000400000000000000" pitchFamily="2" charset="0"/>
              <a:cs typeface="Poppins Light" panose="00000400000000000000" pitchFamily="2" charset="0"/>
            </a:endParaRPr>
          </a:p>
        </p:txBody>
      </p:sp>
      <p:sp>
        <p:nvSpPr>
          <p:cNvPr id="13" name="Oval 12">
            <a:extLst>
              <a:ext uri="{FF2B5EF4-FFF2-40B4-BE49-F238E27FC236}">
                <a16:creationId xmlns:a16="http://schemas.microsoft.com/office/drawing/2014/main" id="{545DA2DE-2607-4D79-BD2F-9753A47D673D}"/>
              </a:ext>
            </a:extLst>
          </p:cNvPr>
          <p:cNvSpPr/>
          <p:nvPr/>
        </p:nvSpPr>
        <p:spPr>
          <a:xfrm>
            <a:off x="11309048" y="6229458"/>
            <a:ext cx="495167" cy="494416"/>
          </a:xfrm>
          <a:prstGeom prst="ellipse">
            <a:avLst/>
          </a:prstGeom>
          <a:solidFill>
            <a:srgbClr val="A037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latin typeface="Poppins" panose="00000500000000000000" pitchFamily="2" charset="0"/>
                <a:cs typeface="Poppins" panose="00000500000000000000" pitchFamily="2" charset="0"/>
              </a:rPr>
              <a:t>2</a:t>
            </a:r>
          </a:p>
        </p:txBody>
      </p:sp>
    </p:spTree>
    <p:extLst>
      <p:ext uri="{BB962C8B-B14F-4D97-AF65-F5344CB8AC3E}">
        <p14:creationId xmlns:p14="http://schemas.microsoft.com/office/powerpoint/2010/main" val="2532253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1363</TotalTime>
  <Words>2434</Words>
  <Application>Microsoft Office PowerPoint</Application>
  <PresentationFormat>Widescreen</PresentationFormat>
  <Paragraphs>599</Paragraphs>
  <Slides>51</Slides>
  <Notes>44</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Calibri Light</vt:lpstr>
      <vt:lpstr>Inter</vt:lpstr>
      <vt:lpstr>Poppins</vt:lpstr>
      <vt:lpstr>Poppins Black</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moussa53423830@gmail.com</dc:creator>
  <cp:lastModifiedBy>moussa53423830@gmail.com</cp:lastModifiedBy>
  <cp:revision>108</cp:revision>
  <dcterms:created xsi:type="dcterms:W3CDTF">2024-11-25T20:55:58Z</dcterms:created>
  <dcterms:modified xsi:type="dcterms:W3CDTF">2024-11-30T18:36:16Z</dcterms:modified>
</cp:coreProperties>
</file>